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modernComment_7FFFC564_A4B2B959.xml" ContentType="application/vnd.ms-powerpoint.comments+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167" r:id="rId4"/>
  </p:sldMasterIdLst>
  <p:notesMasterIdLst>
    <p:notesMasterId r:id="rId29"/>
  </p:notesMasterIdLst>
  <p:handoutMasterIdLst>
    <p:handoutMasterId r:id="rId30"/>
  </p:handoutMasterIdLst>
  <p:sldIdLst>
    <p:sldId id="256" r:id="rId5"/>
    <p:sldId id="2147468645" r:id="rId6"/>
    <p:sldId id="2147468653" r:id="rId7"/>
    <p:sldId id="2147468646" r:id="rId8"/>
    <p:sldId id="268" r:id="rId9"/>
    <p:sldId id="2147468655" r:id="rId10"/>
    <p:sldId id="275" r:id="rId11"/>
    <p:sldId id="477" r:id="rId12"/>
    <p:sldId id="2147468648" r:id="rId13"/>
    <p:sldId id="2147468654" r:id="rId14"/>
    <p:sldId id="2147468644" r:id="rId15"/>
    <p:sldId id="2147468656" r:id="rId16"/>
    <p:sldId id="633" r:id="rId17"/>
    <p:sldId id="569" r:id="rId18"/>
    <p:sldId id="2147468640" r:id="rId19"/>
    <p:sldId id="2147468642" r:id="rId20"/>
    <p:sldId id="2147468649" r:id="rId21"/>
    <p:sldId id="2147468657" r:id="rId22"/>
    <p:sldId id="2147468650" r:id="rId23"/>
    <p:sldId id="2147468651" r:id="rId24"/>
    <p:sldId id="2147468652" r:id="rId25"/>
    <p:sldId id="2147468658" r:id="rId26"/>
    <p:sldId id="290" r:id="rId27"/>
    <p:sldId id="289" r:id="rId28"/>
  </p:sldIdLst>
  <p:sldSz cx="12192000" cy="6858000"/>
  <p:notesSz cx="7010400" cy="9296400"/>
  <p:defaultTextStyle>
    <a:defPPr>
      <a:defRPr lang="en-US"/>
    </a:defPPr>
    <a:lvl1pPr algn="l" defTabSz="457200" rtl="0" fontAlgn="base">
      <a:spcBef>
        <a:spcPct val="0"/>
      </a:spcBef>
      <a:spcAft>
        <a:spcPct val="0"/>
      </a:spcAft>
      <a:defRPr sz="2400"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sz="2400"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sz="2400"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sz="2400"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sz="2400" kern="1200">
        <a:solidFill>
          <a:schemeClr val="tx1"/>
        </a:solidFill>
        <a:latin typeface="Arial" pitchFamily="34" charset="0"/>
        <a:ea typeface="MS PGothic" pitchFamily="34" charset="-128"/>
        <a:cs typeface="+mn-cs"/>
      </a:defRPr>
    </a:lvl5pPr>
    <a:lvl6pPr marL="2286000" algn="l" defTabSz="914400" rtl="0" eaLnBrk="1" latinLnBrk="0" hangingPunct="1">
      <a:defRPr sz="2400" kern="1200">
        <a:solidFill>
          <a:schemeClr val="tx1"/>
        </a:solidFill>
        <a:latin typeface="Arial" pitchFamily="34" charset="0"/>
        <a:ea typeface="MS PGothic" pitchFamily="34" charset="-128"/>
        <a:cs typeface="+mn-cs"/>
      </a:defRPr>
    </a:lvl6pPr>
    <a:lvl7pPr marL="2743200" algn="l" defTabSz="914400" rtl="0" eaLnBrk="1" latinLnBrk="0" hangingPunct="1">
      <a:defRPr sz="2400" kern="1200">
        <a:solidFill>
          <a:schemeClr val="tx1"/>
        </a:solidFill>
        <a:latin typeface="Arial" pitchFamily="34" charset="0"/>
        <a:ea typeface="MS PGothic" pitchFamily="34" charset="-128"/>
        <a:cs typeface="+mn-cs"/>
      </a:defRPr>
    </a:lvl7pPr>
    <a:lvl8pPr marL="3200400" algn="l" defTabSz="914400" rtl="0" eaLnBrk="1" latinLnBrk="0" hangingPunct="1">
      <a:defRPr sz="2400" kern="1200">
        <a:solidFill>
          <a:schemeClr val="tx1"/>
        </a:solidFill>
        <a:latin typeface="Arial" pitchFamily="34" charset="0"/>
        <a:ea typeface="MS PGothic" pitchFamily="34" charset="-128"/>
        <a:cs typeface="+mn-cs"/>
      </a:defRPr>
    </a:lvl8pPr>
    <a:lvl9pPr marL="3657600" algn="l" defTabSz="914400" rtl="0" eaLnBrk="1" latinLnBrk="0" hangingPunct="1">
      <a:defRPr sz="2400" kern="1200">
        <a:solidFill>
          <a:schemeClr val="tx1"/>
        </a:solidFill>
        <a:latin typeface="Arial" pitchFamily="34" charset="0"/>
        <a:ea typeface="MS PGothic" pitchFamily="34" charset="-128"/>
        <a:cs typeface="+mn-cs"/>
      </a:defRPr>
    </a:lvl9pPr>
  </p:defaultTextStyle>
  <p:extLst>
    <p:ext uri="{EFAFB233-063F-42B5-8137-9DF3F51BA10A}">
      <p15:sldGuideLst xmlns:p15="http://schemas.microsoft.com/office/powerpoint/2012/main">
        <p15:guide id="1" orient="horz" pos="672" userDrawn="1">
          <p15:clr>
            <a:srgbClr val="A4A3A4"/>
          </p15:clr>
        </p15:guide>
        <p15:guide id="2" pos="432" userDrawn="1">
          <p15:clr>
            <a:srgbClr val="A4A3A4"/>
          </p15:clr>
        </p15:guide>
        <p15:guide id="3" orient="horz" pos="2260" userDrawn="1">
          <p15:clr>
            <a:srgbClr val="A4A3A4"/>
          </p15:clr>
        </p15:guide>
        <p15:guide id="4" orient="horz" pos="192" userDrawn="1">
          <p15:clr>
            <a:srgbClr val="A4A3A4"/>
          </p15:clr>
        </p15:guide>
        <p15:guide id="5" orient="horz" pos="1296"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52D4A0E-6BD1-1F7D-2218-D287801F9E6D}" name="Whitney Crebase" initials="WC" userId="S::whitney.crebase@chiamass.gov::37e47b6d-b61b-4a51-9bbf-5f6d5095a463" providerId="AD"/>
  <p188:author id="{86679B2A-63AA-2769-F0D7-C9B049B9B62F}" name="Jacqueline Afranie" initials="JE" userId="S::Jacqueline.Ewuoso@chiamass.gov::e43f8794-5fde-4dfd-86a8-717cf07573f4" providerId="AD"/>
  <p188:author id="{64DBBDAA-DAAF-D384-5DE6-7DE33846F885}" name="Melinda VanNiel" initials="MV" userId="S::melinda.vanniel@chiamass.gov::09d04e7c-824f-4c43-a57e-85f0c8eed1e2" providerId="AD"/>
  <p188:author id="{FFA0E3E3-F4F6-C31A-F6FF-C8DFA202EDB5}" name="M.E. Malone" initials="MEM" userId="M.E. Malone" providerId="None"/>
</p188: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35353"/>
    <a:srgbClr val="F5E1D1"/>
    <a:srgbClr val="3A3A3A"/>
    <a:srgbClr val="F5D8CB"/>
    <a:srgbClr val="CC6600"/>
    <a:srgbClr val="005480"/>
    <a:srgbClr val="6D6D6D"/>
    <a:srgbClr val="08416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65"/>
    <p:restoredTop sz="94661"/>
  </p:normalViewPr>
  <p:slideViewPr>
    <p:cSldViewPr snapToGrid="0">
      <p:cViewPr>
        <p:scale>
          <a:sx n="130" d="100"/>
          <a:sy n="130" d="100"/>
        </p:scale>
        <p:origin x="3112" y="1672"/>
      </p:cViewPr>
      <p:guideLst>
        <p:guide orient="horz" pos="672"/>
        <p:guide pos="432"/>
        <p:guide orient="horz" pos="2260"/>
        <p:guide orient="horz" pos="192"/>
        <p:guide orient="horz" pos="1296"/>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microsoft.com/office/2018/10/relationships/authors" Target="authors.xml"/><Relationship Id="rId8" Type="http://schemas.openxmlformats.org/officeDocument/2006/relationships/slide" Target="slides/slide4.xml"/></Relationships>
</file>

<file path=ppt/comments/modernComment_7FFFC564_A4B2B959.xml><?xml version="1.0" encoding="utf-8"?>
<p188:cmLst xmlns:a="http://schemas.openxmlformats.org/drawingml/2006/main" xmlns:r="http://schemas.openxmlformats.org/officeDocument/2006/relationships" xmlns:p188="http://schemas.microsoft.com/office/powerpoint/2018/8/main">
  <p188:cm id="{3B7361A6-514C-43E2-B4AE-92E4C1747B9D}" authorId="{64DBBDAA-DAAF-D384-5DE6-7DE33846F885}" created="2025-08-18T13:15:58.205">
    <ac:deMkLst xmlns:ac="http://schemas.microsoft.com/office/drawing/2013/main/command">
      <pc:docMk xmlns:pc="http://schemas.microsoft.com/office/powerpoint/2013/main/command"/>
      <pc:sldMk xmlns:pc="http://schemas.microsoft.com/office/powerpoint/2013/main/command" cId="2763176281" sldId="2147468644"/>
      <ac:spMk id="3" creationId="{BCD41F0A-C90B-6B3A-9ECE-6AB0806BF06E}"/>
    </ac:deMkLst>
    <p188:txBody>
      <a:bodyPr/>
      <a:lstStyle/>
      <a:p>
        <a:r>
          <a:rPr lang="en-US"/>
          <a:t>Depending on the role of the new hire, this might not be applicable so remove if it is not part of their role</a:t>
        </a:r>
      </a:p>
    </p188:txBody>
  </p188:cm>
</p188: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BBE9CC-0329-4904-94E4-B9A4F4E827B8}" type="doc">
      <dgm:prSet loTypeId="urn:microsoft.com/office/officeart/2016/7/layout/HorizontalActionList" loCatId="List" qsTypeId="urn:microsoft.com/office/officeart/2005/8/quickstyle/simple2" qsCatId="simple" csTypeId="urn:microsoft.com/office/officeart/2005/8/colors/accent1_2" csCatId="accent1" phldr="1"/>
      <dgm:spPr/>
      <dgm:t>
        <a:bodyPr/>
        <a:lstStyle/>
        <a:p>
          <a:endParaRPr lang="en-US"/>
        </a:p>
      </dgm:t>
    </dgm:pt>
    <dgm:pt modelId="{0FFB5B91-FB7A-4D80-ACC6-A84BBE3C91F2}">
      <dgm:prSet custT="1"/>
      <dgm:spPr/>
      <dgm:t>
        <a:bodyPr/>
        <a:lstStyle/>
        <a:p>
          <a:r>
            <a:rPr lang="en-US" sz="1800" dirty="0"/>
            <a:t>Communicate and apologize</a:t>
          </a:r>
        </a:p>
      </dgm:t>
    </dgm:pt>
    <dgm:pt modelId="{3D7ED4AA-53D1-49F5-BEF4-5B14FC221BDD}" type="parTrans" cxnId="{F2EAEB58-8699-4C09-83B6-12F0FF4F82D2}">
      <dgm:prSet/>
      <dgm:spPr/>
      <dgm:t>
        <a:bodyPr/>
        <a:lstStyle/>
        <a:p>
          <a:endParaRPr lang="en-US"/>
        </a:p>
      </dgm:t>
    </dgm:pt>
    <dgm:pt modelId="{D17031C7-EEFE-4C23-8BE5-20709673A404}" type="sibTrans" cxnId="{F2EAEB58-8699-4C09-83B6-12F0FF4F82D2}">
      <dgm:prSet/>
      <dgm:spPr/>
      <dgm:t>
        <a:bodyPr/>
        <a:lstStyle/>
        <a:p>
          <a:endParaRPr lang="en-US"/>
        </a:p>
      </dgm:t>
    </dgm:pt>
    <dgm:pt modelId="{70FF8C60-B200-41F8-B646-92C7839B32D9}">
      <dgm:prSet custT="1"/>
      <dgm:spPr>
        <a:solidFill>
          <a:schemeClr val="accent5">
            <a:lumMod val="20000"/>
            <a:lumOff val="80000"/>
            <a:alpha val="90000"/>
          </a:schemeClr>
        </a:solidFill>
        <a:ln>
          <a:solidFill>
            <a:schemeClr val="accent5">
              <a:lumMod val="20000"/>
              <a:lumOff val="80000"/>
              <a:alpha val="90000"/>
            </a:schemeClr>
          </a:solidFill>
        </a:ln>
      </dgm:spPr>
      <dgm:t>
        <a:bodyPr/>
        <a:lstStyle/>
        <a:p>
          <a:r>
            <a:rPr lang="en-US" sz="1600" b="1" dirty="0"/>
            <a:t>Proactively communicate with patients/families about unexpected adverse events</a:t>
          </a:r>
        </a:p>
        <a:p>
          <a:r>
            <a:rPr lang="en-US" sz="1600" dirty="0"/>
            <a:t>Offer empathy and</a:t>
          </a:r>
          <a:r>
            <a:rPr lang="en-US" sz="1600" dirty="0">
              <a:latin typeface="Calibri"/>
            </a:rPr>
            <a:t>, where</a:t>
          </a:r>
          <a:r>
            <a:rPr lang="en-US" sz="1600" dirty="0"/>
            <a:t> </a:t>
          </a:r>
          <a:r>
            <a:rPr lang="en-US" sz="1600" dirty="0">
              <a:latin typeface="Calibri"/>
            </a:rPr>
            <a:t>appropriate, an </a:t>
          </a:r>
          <a:r>
            <a:rPr lang="en-US" sz="1600" dirty="0"/>
            <a:t>apology</a:t>
          </a:r>
          <a:r>
            <a:rPr lang="en-US" sz="1600" dirty="0">
              <a:latin typeface="Calibri"/>
            </a:rPr>
            <a:t> of responsibility</a:t>
          </a:r>
          <a:endParaRPr lang="en-US" sz="1600" dirty="0"/>
        </a:p>
      </dgm:t>
    </dgm:pt>
    <dgm:pt modelId="{4F6A91A9-3FA3-4853-AAB9-AD9ACB80C6D4}" type="parTrans" cxnId="{96039E60-058B-4BCE-9AAF-FC4449FB7FF4}">
      <dgm:prSet/>
      <dgm:spPr/>
      <dgm:t>
        <a:bodyPr/>
        <a:lstStyle/>
        <a:p>
          <a:endParaRPr lang="en-US"/>
        </a:p>
      </dgm:t>
    </dgm:pt>
    <dgm:pt modelId="{7CE53A7A-34EB-4E60-98A0-29C87969E2EA}" type="sibTrans" cxnId="{96039E60-058B-4BCE-9AAF-FC4449FB7FF4}">
      <dgm:prSet/>
      <dgm:spPr/>
      <dgm:t>
        <a:bodyPr/>
        <a:lstStyle/>
        <a:p>
          <a:endParaRPr lang="en-US"/>
        </a:p>
      </dgm:t>
    </dgm:pt>
    <dgm:pt modelId="{F2386202-2769-4DD0-8AAE-41FA65934D52}">
      <dgm:prSet custT="1"/>
      <dgm:spPr/>
      <dgm:t>
        <a:bodyPr/>
        <a:lstStyle/>
        <a:p>
          <a:r>
            <a:rPr lang="en-US" sz="1800" dirty="0"/>
            <a:t>Investigate</a:t>
          </a:r>
        </a:p>
      </dgm:t>
    </dgm:pt>
    <dgm:pt modelId="{A03D0B41-7F29-4456-9D16-DA3CEBC55891}" type="parTrans" cxnId="{3D0A25D4-EFB5-4C13-8450-EC2458301AE1}">
      <dgm:prSet/>
      <dgm:spPr/>
      <dgm:t>
        <a:bodyPr/>
        <a:lstStyle/>
        <a:p>
          <a:endParaRPr lang="en-US"/>
        </a:p>
      </dgm:t>
    </dgm:pt>
    <dgm:pt modelId="{C2B1E4FE-4B25-4CF4-8388-781AEA6F48A1}" type="sibTrans" cxnId="{3D0A25D4-EFB5-4C13-8450-EC2458301AE1}">
      <dgm:prSet/>
      <dgm:spPr/>
      <dgm:t>
        <a:bodyPr/>
        <a:lstStyle/>
        <a:p>
          <a:endParaRPr lang="en-US"/>
        </a:p>
      </dgm:t>
    </dgm:pt>
    <dgm:pt modelId="{5209F7D9-7908-4E04-85D7-7FCCB61277D8}">
      <dgm:prSet custT="1"/>
      <dgm:spPr>
        <a:solidFill>
          <a:schemeClr val="accent5">
            <a:lumMod val="20000"/>
            <a:lumOff val="80000"/>
            <a:alpha val="90000"/>
          </a:schemeClr>
        </a:solidFill>
        <a:ln>
          <a:solidFill>
            <a:schemeClr val="accent5">
              <a:lumMod val="20000"/>
              <a:lumOff val="80000"/>
              <a:alpha val="90000"/>
            </a:schemeClr>
          </a:solidFill>
        </a:ln>
      </dgm:spPr>
      <dgm:t>
        <a:bodyPr/>
        <a:lstStyle/>
        <a:p>
          <a:r>
            <a:rPr lang="en-US" sz="1600"/>
            <a:t>Investigate the events to find root causes, determine preventability, and develop corrective actions to improve patient safety</a:t>
          </a:r>
        </a:p>
      </dgm:t>
    </dgm:pt>
    <dgm:pt modelId="{9823D10F-0773-4E63-B3CF-47DE89A8771D}" type="parTrans" cxnId="{A06A3173-F6AD-4CA8-AFCD-D9D6C8B04447}">
      <dgm:prSet/>
      <dgm:spPr/>
      <dgm:t>
        <a:bodyPr/>
        <a:lstStyle/>
        <a:p>
          <a:endParaRPr lang="en-US"/>
        </a:p>
      </dgm:t>
    </dgm:pt>
    <dgm:pt modelId="{CB3097CD-AB9C-4F6A-886A-566BD255345D}" type="sibTrans" cxnId="{A06A3173-F6AD-4CA8-AFCD-D9D6C8B04447}">
      <dgm:prSet/>
      <dgm:spPr/>
      <dgm:t>
        <a:bodyPr/>
        <a:lstStyle/>
        <a:p>
          <a:endParaRPr lang="en-US"/>
        </a:p>
      </dgm:t>
    </dgm:pt>
    <dgm:pt modelId="{D10E29C7-5C84-49CD-A3E2-9E4AECDFC952}">
      <dgm:prSet phldr="0" custT="1"/>
      <dgm:spPr/>
      <dgm:t>
        <a:bodyPr/>
        <a:lstStyle/>
        <a:p>
          <a:pPr rtl="0"/>
          <a:r>
            <a:rPr lang="en-US" sz="1800">
              <a:latin typeface="Calibri"/>
            </a:rPr>
            <a:t>Move toward healing</a:t>
          </a:r>
          <a:endParaRPr lang="en-US" sz="1800"/>
        </a:p>
      </dgm:t>
    </dgm:pt>
    <dgm:pt modelId="{C6FC9B0A-4D83-4056-B5CA-104226CF9324}" type="parTrans" cxnId="{31961DA4-F0DB-4402-9886-7C67C932F6FF}">
      <dgm:prSet/>
      <dgm:spPr/>
      <dgm:t>
        <a:bodyPr/>
        <a:lstStyle/>
        <a:p>
          <a:endParaRPr lang="en-US"/>
        </a:p>
      </dgm:t>
    </dgm:pt>
    <dgm:pt modelId="{FDB5D670-B639-4593-B6A3-D82A1840AD52}" type="sibTrans" cxnId="{31961DA4-F0DB-4402-9886-7C67C932F6FF}">
      <dgm:prSet/>
      <dgm:spPr/>
      <dgm:t>
        <a:bodyPr/>
        <a:lstStyle/>
        <a:p>
          <a:endParaRPr lang="en-US"/>
        </a:p>
      </dgm:t>
    </dgm:pt>
    <dgm:pt modelId="{4A86E7F4-8078-4F12-8365-2D7E7EF04623}">
      <dgm:prSet custT="1"/>
      <dgm:spPr>
        <a:solidFill>
          <a:schemeClr val="accent5">
            <a:lumMod val="20000"/>
            <a:lumOff val="80000"/>
            <a:alpha val="90000"/>
          </a:schemeClr>
        </a:solidFill>
        <a:ln>
          <a:solidFill>
            <a:schemeClr val="accent5">
              <a:lumMod val="20000"/>
              <a:lumOff val="80000"/>
              <a:alpha val="90000"/>
            </a:schemeClr>
          </a:solidFill>
        </a:ln>
      </dgm:spPr>
      <dgm:t>
        <a:bodyPr/>
        <a:lstStyle/>
        <a:p>
          <a:r>
            <a:rPr lang="en-US" sz="1600" b="1" dirty="0"/>
            <a:t>Have resolution conversations to discuss review findings with the patients/families</a:t>
          </a:r>
        </a:p>
      </dgm:t>
    </dgm:pt>
    <dgm:pt modelId="{0F411054-A1CC-417A-873E-7B9CB2B0AD36}" type="parTrans" cxnId="{A128D194-DCE6-4922-9F49-EC39120FDFC1}">
      <dgm:prSet/>
      <dgm:spPr/>
      <dgm:t>
        <a:bodyPr/>
        <a:lstStyle/>
        <a:p>
          <a:endParaRPr lang="en-US"/>
        </a:p>
      </dgm:t>
    </dgm:pt>
    <dgm:pt modelId="{EF45531C-0F28-444D-8E31-CFFEE341BACC}" type="sibTrans" cxnId="{A128D194-DCE6-4922-9F49-EC39120FDFC1}">
      <dgm:prSet/>
      <dgm:spPr/>
      <dgm:t>
        <a:bodyPr/>
        <a:lstStyle/>
        <a:p>
          <a:endParaRPr lang="en-US"/>
        </a:p>
      </dgm:t>
    </dgm:pt>
    <dgm:pt modelId="{A8498424-43A3-4F1E-9B66-271A74CAF25A}">
      <dgm:prSet phldr="0" custT="1"/>
      <dgm:spPr/>
      <dgm:t>
        <a:bodyPr/>
        <a:lstStyle/>
        <a:p>
          <a:pPr rtl="0"/>
          <a:r>
            <a:rPr lang="en-US" sz="1800">
              <a:latin typeface="Calibri"/>
            </a:rPr>
            <a:t>Resolve</a:t>
          </a:r>
          <a:endParaRPr lang="en-US" sz="1800"/>
        </a:p>
      </dgm:t>
    </dgm:pt>
    <dgm:pt modelId="{F6961792-1B45-4182-96B6-4AA7F586995E}" type="parTrans" cxnId="{CE1AF699-2AC1-404A-84C5-65CE8BCEDF2E}">
      <dgm:prSet/>
      <dgm:spPr/>
      <dgm:t>
        <a:bodyPr/>
        <a:lstStyle/>
        <a:p>
          <a:endParaRPr lang="en-US"/>
        </a:p>
      </dgm:t>
    </dgm:pt>
    <dgm:pt modelId="{FE819189-78E2-43FD-AA24-DAE8CDED43CE}" type="sibTrans" cxnId="{CE1AF699-2AC1-404A-84C5-65CE8BCEDF2E}">
      <dgm:prSet/>
      <dgm:spPr/>
      <dgm:t>
        <a:bodyPr/>
        <a:lstStyle/>
        <a:p>
          <a:endParaRPr lang="en-US"/>
        </a:p>
      </dgm:t>
    </dgm:pt>
    <dgm:pt modelId="{EBC7C182-77E1-45F8-AFD6-25BAB1FC4CB5}">
      <dgm:prSet custT="1"/>
      <dgm:spPr>
        <a:solidFill>
          <a:schemeClr val="accent5">
            <a:lumMod val="20000"/>
            <a:lumOff val="80000"/>
            <a:alpha val="90000"/>
          </a:schemeClr>
        </a:solidFill>
        <a:ln>
          <a:solidFill>
            <a:schemeClr val="accent5">
              <a:lumMod val="20000"/>
              <a:lumOff val="80000"/>
              <a:alpha val="90000"/>
            </a:schemeClr>
          </a:solidFill>
        </a:ln>
      </dgm:spPr>
      <dgm:t>
        <a:bodyPr/>
        <a:lstStyle/>
        <a:p>
          <a:r>
            <a:rPr lang="en-US" sz="1600" b="1" dirty="0"/>
            <a:t>Resolve cases with compensation outside of the court system</a:t>
          </a:r>
          <a:r>
            <a:rPr lang="en-US" sz="1600" b="0" dirty="0"/>
            <a:t> (patients who may receive compensation are encouraged to have attorneys)</a:t>
          </a:r>
        </a:p>
      </dgm:t>
    </dgm:pt>
    <dgm:pt modelId="{2DD24B01-D4E1-4C79-9244-3C16B22B0838}" type="parTrans" cxnId="{5E8B5AE2-08D2-4417-B193-3E36D01A3FAB}">
      <dgm:prSet/>
      <dgm:spPr/>
      <dgm:t>
        <a:bodyPr/>
        <a:lstStyle/>
        <a:p>
          <a:endParaRPr lang="en-US"/>
        </a:p>
      </dgm:t>
    </dgm:pt>
    <dgm:pt modelId="{6A3CFDE8-3AC5-4DE6-B483-A89BDC69EE0D}" type="sibTrans" cxnId="{5E8B5AE2-08D2-4417-B193-3E36D01A3FAB}">
      <dgm:prSet/>
      <dgm:spPr/>
      <dgm:t>
        <a:bodyPr/>
        <a:lstStyle/>
        <a:p>
          <a:endParaRPr lang="en-US"/>
        </a:p>
      </dgm:t>
    </dgm:pt>
    <dgm:pt modelId="{D95FC169-C8A1-412C-89FB-8F42383AE9A2}">
      <dgm:prSet phldr="0" custT="1"/>
      <dgm:spPr>
        <a:solidFill>
          <a:schemeClr val="accent5">
            <a:lumMod val="20000"/>
            <a:lumOff val="80000"/>
            <a:alpha val="90000"/>
          </a:schemeClr>
        </a:solidFill>
        <a:ln>
          <a:solidFill>
            <a:schemeClr val="accent5">
              <a:lumMod val="20000"/>
              <a:lumOff val="80000"/>
              <a:alpha val="90000"/>
            </a:schemeClr>
          </a:solidFill>
        </a:ln>
      </dgm:spPr>
      <dgm:t>
        <a:bodyPr/>
        <a:lstStyle/>
        <a:p>
          <a:pPr rtl="0"/>
          <a:r>
            <a:rPr lang="en-US" sz="1600">
              <a:latin typeface="Calibri"/>
            </a:rPr>
            <a:t>Ensure patient safety improvements are made</a:t>
          </a:r>
        </a:p>
        <a:p>
          <a:pPr rtl="0"/>
          <a:r>
            <a:rPr lang="en-US" sz="1600">
              <a:latin typeface="Calibri"/>
            </a:rPr>
            <a:t>Use </a:t>
          </a:r>
          <a:r>
            <a:rPr lang="en-US" sz="1600" err="1">
              <a:latin typeface="Calibri"/>
            </a:rPr>
            <a:t>CARe</a:t>
          </a:r>
          <a:r>
            <a:rPr lang="en-US" sz="1600">
              <a:latin typeface="Calibri"/>
            </a:rPr>
            <a:t> Support as needed</a:t>
          </a:r>
        </a:p>
      </dgm:t>
    </dgm:pt>
    <dgm:pt modelId="{95165065-9783-4C0A-85A0-617E2D921D02}" type="parTrans" cxnId="{F204A6B6-7DCD-45C3-90B3-7A2E7633C826}">
      <dgm:prSet/>
      <dgm:spPr/>
      <dgm:t>
        <a:bodyPr/>
        <a:lstStyle/>
        <a:p>
          <a:endParaRPr lang="en-US"/>
        </a:p>
      </dgm:t>
    </dgm:pt>
    <dgm:pt modelId="{56B65578-16C4-442B-84C1-C21021A8FDBF}" type="sibTrans" cxnId="{F204A6B6-7DCD-45C3-90B3-7A2E7633C826}">
      <dgm:prSet/>
      <dgm:spPr/>
      <dgm:t>
        <a:bodyPr/>
        <a:lstStyle/>
        <a:p>
          <a:endParaRPr lang="en-US"/>
        </a:p>
      </dgm:t>
    </dgm:pt>
    <dgm:pt modelId="{23A37E52-9C21-4C1C-AA0D-F89BA58AE740}">
      <dgm:prSet phldr="0" custT="1"/>
      <dgm:spPr>
        <a:solidFill>
          <a:schemeClr val="accent5">
            <a:lumMod val="20000"/>
            <a:lumOff val="80000"/>
            <a:alpha val="90000"/>
          </a:schemeClr>
        </a:solidFill>
        <a:ln>
          <a:solidFill>
            <a:schemeClr val="accent5">
              <a:lumMod val="20000"/>
              <a:lumOff val="80000"/>
              <a:alpha val="90000"/>
            </a:schemeClr>
          </a:solidFill>
        </a:ln>
      </dgm:spPr>
      <dgm:t>
        <a:bodyPr/>
        <a:lstStyle/>
        <a:p>
          <a:pPr rtl="0"/>
          <a:r>
            <a:rPr lang="en-US" sz="1600" dirty="0">
              <a:latin typeface="Calibri"/>
            </a:rPr>
            <a:t>Connect them with team members who can help them throughout </a:t>
          </a:r>
          <a:r>
            <a:rPr lang="en-US" sz="1600" dirty="0" err="1">
              <a:latin typeface="Calibri"/>
            </a:rPr>
            <a:t>CARe</a:t>
          </a:r>
          <a:r>
            <a:rPr lang="en-US" sz="1600" dirty="0">
              <a:latin typeface="Calibri"/>
            </a:rPr>
            <a:t> process</a:t>
          </a:r>
        </a:p>
      </dgm:t>
    </dgm:pt>
    <dgm:pt modelId="{C85735DD-2BB4-47D6-A6ED-7B42190B34FE}" type="parTrans" cxnId="{9375D7A1-FACD-4705-B35B-F46E91D33B1A}">
      <dgm:prSet/>
      <dgm:spPr/>
      <dgm:t>
        <a:bodyPr/>
        <a:lstStyle/>
        <a:p>
          <a:endParaRPr lang="en-US"/>
        </a:p>
      </dgm:t>
    </dgm:pt>
    <dgm:pt modelId="{F699A747-F39C-4D69-AA89-0855380A81DB}" type="sibTrans" cxnId="{9375D7A1-FACD-4705-B35B-F46E91D33B1A}">
      <dgm:prSet/>
      <dgm:spPr/>
      <dgm:t>
        <a:bodyPr/>
        <a:lstStyle/>
        <a:p>
          <a:endParaRPr lang="en-US"/>
        </a:p>
      </dgm:t>
    </dgm:pt>
    <dgm:pt modelId="{473D9B1E-D8AE-416B-8459-318ADF697982}">
      <dgm:prSet phldr="0" custT="1"/>
      <dgm:spPr>
        <a:solidFill>
          <a:schemeClr val="accent5">
            <a:lumMod val="20000"/>
            <a:lumOff val="80000"/>
            <a:alpha val="90000"/>
          </a:schemeClr>
        </a:solidFill>
        <a:ln>
          <a:solidFill>
            <a:schemeClr val="accent5">
              <a:lumMod val="20000"/>
              <a:lumOff val="80000"/>
              <a:alpha val="90000"/>
            </a:schemeClr>
          </a:solidFill>
        </a:ln>
      </dgm:spPr>
      <dgm:t>
        <a:bodyPr/>
        <a:lstStyle/>
        <a:p>
          <a:pPr rtl="0"/>
          <a:r>
            <a:rPr lang="en-US" sz="1600">
              <a:latin typeface="Calibri"/>
            </a:rPr>
            <a:t>Proactively move the case to the insurer for potential compensation-based resolution if criteria are met </a:t>
          </a:r>
          <a:r>
            <a:rPr lang="en-US" sz="1600" i="1">
              <a:latin typeface="Calibri"/>
            </a:rPr>
            <a:t>(i.e. a lapse in standard of care caused significant harm)</a:t>
          </a:r>
        </a:p>
      </dgm:t>
    </dgm:pt>
    <dgm:pt modelId="{39145C6F-649A-4938-88C4-5B4A7F6E787C}" type="parTrans" cxnId="{867E8E20-3F67-42F6-A3A0-59A7DD72B4D9}">
      <dgm:prSet/>
      <dgm:spPr/>
      <dgm:t>
        <a:bodyPr/>
        <a:lstStyle/>
        <a:p>
          <a:endParaRPr lang="en-US"/>
        </a:p>
      </dgm:t>
    </dgm:pt>
    <dgm:pt modelId="{780A2AC8-D4E7-47B8-887C-51CB0BFB7DEA}" type="sibTrans" cxnId="{867E8E20-3F67-42F6-A3A0-59A7DD72B4D9}">
      <dgm:prSet/>
      <dgm:spPr/>
      <dgm:t>
        <a:bodyPr/>
        <a:lstStyle/>
        <a:p>
          <a:endParaRPr lang="en-US"/>
        </a:p>
      </dgm:t>
    </dgm:pt>
    <dgm:pt modelId="{87ED9D99-DF8A-46F3-B2CF-7193A136A962}" type="pres">
      <dgm:prSet presAssocID="{32BBE9CC-0329-4904-94E4-B9A4F4E827B8}" presName="Name0" presStyleCnt="0">
        <dgm:presLayoutVars>
          <dgm:dir/>
          <dgm:animLvl val="lvl"/>
          <dgm:resizeHandles val="exact"/>
        </dgm:presLayoutVars>
      </dgm:prSet>
      <dgm:spPr/>
    </dgm:pt>
    <dgm:pt modelId="{0E817E5A-1F99-48A2-8067-A08FEB8D1A40}" type="pres">
      <dgm:prSet presAssocID="{0FFB5B91-FB7A-4D80-ACC6-A84BBE3C91F2}" presName="composite" presStyleCnt="0"/>
      <dgm:spPr/>
    </dgm:pt>
    <dgm:pt modelId="{5855456C-FBC4-4A83-B730-DC2DC2DD6027}" type="pres">
      <dgm:prSet presAssocID="{0FFB5B91-FB7A-4D80-ACC6-A84BBE3C91F2}" presName="parTx" presStyleLbl="alignNode1" presStyleIdx="0" presStyleCnt="4">
        <dgm:presLayoutVars>
          <dgm:chMax val="0"/>
          <dgm:chPref val="0"/>
        </dgm:presLayoutVars>
      </dgm:prSet>
      <dgm:spPr/>
    </dgm:pt>
    <dgm:pt modelId="{98CDD2F5-4673-4B65-8A68-2093B8713D01}" type="pres">
      <dgm:prSet presAssocID="{0FFB5B91-FB7A-4D80-ACC6-A84BBE3C91F2}" presName="desTx" presStyleLbl="alignAccFollowNode1" presStyleIdx="0" presStyleCnt="4">
        <dgm:presLayoutVars/>
      </dgm:prSet>
      <dgm:spPr/>
    </dgm:pt>
    <dgm:pt modelId="{C507143F-CCB3-4B07-A866-043D12AC7D48}" type="pres">
      <dgm:prSet presAssocID="{D17031C7-EEFE-4C23-8BE5-20709673A404}" presName="space" presStyleCnt="0"/>
      <dgm:spPr/>
    </dgm:pt>
    <dgm:pt modelId="{39EB5E94-F777-4FBF-83DB-9BAA995C8392}" type="pres">
      <dgm:prSet presAssocID="{F2386202-2769-4DD0-8AAE-41FA65934D52}" presName="composite" presStyleCnt="0"/>
      <dgm:spPr/>
    </dgm:pt>
    <dgm:pt modelId="{1C6EE7DD-6B27-4CDE-9208-9FFF551B5FF3}" type="pres">
      <dgm:prSet presAssocID="{F2386202-2769-4DD0-8AAE-41FA65934D52}" presName="parTx" presStyleLbl="alignNode1" presStyleIdx="1" presStyleCnt="4">
        <dgm:presLayoutVars>
          <dgm:chMax val="0"/>
          <dgm:chPref val="0"/>
        </dgm:presLayoutVars>
      </dgm:prSet>
      <dgm:spPr/>
    </dgm:pt>
    <dgm:pt modelId="{AB802324-9CD8-4741-B9B1-D6D985856D0C}" type="pres">
      <dgm:prSet presAssocID="{F2386202-2769-4DD0-8AAE-41FA65934D52}" presName="desTx" presStyleLbl="alignAccFollowNode1" presStyleIdx="1" presStyleCnt="4">
        <dgm:presLayoutVars/>
      </dgm:prSet>
      <dgm:spPr/>
    </dgm:pt>
    <dgm:pt modelId="{45AE9857-9615-4F12-92CC-CECEEE003AC7}" type="pres">
      <dgm:prSet presAssocID="{C2B1E4FE-4B25-4CF4-8388-781AEA6F48A1}" presName="space" presStyleCnt="0"/>
      <dgm:spPr/>
    </dgm:pt>
    <dgm:pt modelId="{2D50C3A6-58FD-4667-A594-F690955017E1}" type="pres">
      <dgm:prSet presAssocID="{D10E29C7-5C84-49CD-A3E2-9E4AECDFC952}" presName="composite" presStyleCnt="0"/>
      <dgm:spPr/>
    </dgm:pt>
    <dgm:pt modelId="{05E160ED-316C-4CCA-A405-32888AD21779}" type="pres">
      <dgm:prSet presAssocID="{D10E29C7-5C84-49CD-A3E2-9E4AECDFC952}" presName="parTx" presStyleLbl="alignNode1" presStyleIdx="2" presStyleCnt="4">
        <dgm:presLayoutVars>
          <dgm:chMax val="0"/>
          <dgm:chPref val="0"/>
        </dgm:presLayoutVars>
      </dgm:prSet>
      <dgm:spPr/>
    </dgm:pt>
    <dgm:pt modelId="{548565DD-752B-444B-AA5C-412F189C78D1}" type="pres">
      <dgm:prSet presAssocID="{D10E29C7-5C84-49CD-A3E2-9E4AECDFC952}" presName="desTx" presStyleLbl="alignAccFollowNode1" presStyleIdx="2" presStyleCnt="4">
        <dgm:presLayoutVars/>
      </dgm:prSet>
      <dgm:spPr/>
    </dgm:pt>
    <dgm:pt modelId="{4C38720C-16AB-497C-84DB-665E2C39BCF2}" type="pres">
      <dgm:prSet presAssocID="{FDB5D670-B639-4593-B6A3-D82A1840AD52}" presName="space" presStyleCnt="0"/>
      <dgm:spPr/>
    </dgm:pt>
    <dgm:pt modelId="{A4348414-1410-4F84-AF93-34C6334933B6}" type="pres">
      <dgm:prSet presAssocID="{A8498424-43A3-4F1E-9B66-271A74CAF25A}" presName="composite" presStyleCnt="0"/>
      <dgm:spPr/>
    </dgm:pt>
    <dgm:pt modelId="{2AB1A2BA-83C0-4B6B-9BB2-56D45DE52719}" type="pres">
      <dgm:prSet presAssocID="{A8498424-43A3-4F1E-9B66-271A74CAF25A}" presName="parTx" presStyleLbl="alignNode1" presStyleIdx="3" presStyleCnt="4">
        <dgm:presLayoutVars>
          <dgm:chMax val="0"/>
          <dgm:chPref val="0"/>
        </dgm:presLayoutVars>
      </dgm:prSet>
      <dgm:spPr/>
    </dgm:pt>
    <dgm:pt modelId="{08199ACF-0679-4577-BDE8-4764D89C37EF}" type="pres">
      <dgm:prSet presAssocID="{A8498424-43A3-4F1E-9B66-271A74CAF25A}" presName="desTx" presStyleLbl="alignAccFollowNode1" presStyleIdx="3" presStyleCnt="4">
        <dgm:presLayoutVars/>
      </dgm:prSet>
      <dgm:spPr/>
    </dgm:pt>
  </dgm:ptLst>
  <dgm:cxnLst>
    <dgm:cxn modelId="{A5BB0F01-C64A-41FB-9FA3-32E198D305EF}" type="presOf" srcId="{A8498424-43A3-4F1E-9B66-271A74CAF25A}" destId="{2AB1A2BA-83C0-4B6B-9BB2-56D45DE52719}" srcOrd="0" destOrd="0" presId="urn:microsoft.com/office/officeart/2016/7/layout/HorizontalActionList"/>
    <dgm:cxn modelId="{57701909-B565-439A-A855-8B9EF02842A6}" type="presOf" srcId="{4A86E7F4-8078-4F12-8365-2D7E7EF04623}" destId="{548565DD-752B-444B-AA5C-412F189C78D1}" srcOrd="0" destOrd="0" presId="urn:microsoft.com/office/officeart/2016/7/layout/HorizontalActionList"/>
    <dgm:cxn modelId="{867E8E20-3F67-42F6-A3A0-59A7DD72B4D9}" srcId="{D10E29C7-5C84-49CD-A3E2-9E4AECDFC952}" destId="{473D9B1E-D8AE-416B-8459-318ADF697982}" srcOrd="1" destOrd="0" parTransId="{39145C6F-649A-4938-88C4-5B4A7F6E787C}" sibTransId="{780A2AC8-D4E7-47B8-887C-51CB0BFB7DEA}"/>
    <dgm:cxn modelId="{0873F829-C5B4-47A2-8480-095D4AD20641}" type="presOf" srcId="{23A37E52-9C21-4C1C-AA0D-F89BA58AE740}" destId="{98CDD2F5-4673-4B65-8A68-2093B8713D01}" srcOrd="0" destOrd="1" presId="urn:microsoft.com/office/officeart/2016/7/layout/HorizontalActionList"/>
    <dgm:cxn modelId="{F2EAEB58-8699-4C09-83B6-12F0FF4F82D2}" srcId="{32BBE9CC-0329-4904-94E4-B9A4F4E827B8}" destId="{0FFB5B91-FB7A-4D80-ACC6-A84BBE3C91F2}" srcOrd="0" destOrd="0" parTransId="{3D7ED4AA-53D1-49F5-BEF4-5B14FC221BDD}" sibTransId="{D17031C7-EEFE-4C23-8BE5-20709673A404}"/>
    <dgm:cxn modelId="{A4BA835B-A7DA-4A4F-8499-E30C48D0CB83}" type="presOf" srcId="{D10E29C7-5C84-49CD-A3E2-9E4AECDFC952}" destId="{05E160ED-316C-4CCA-A405-32888AD21779}" srcOrd="0" destOrd="0" presId="urn:microsoft.com/office/officeart/2016/7/layout/HorizontalActionList"/>
    <dgm:cxn modelId="{96039E60-058B-4BCE-9AAF-FC4449FB7FF4}" srcId="{0FFB5B91-FB7A-4D80-ACC6-A84BBE3C91F2}" destId="{70FF8C60-B200-41F8-B646-92C7839B32D9}" srcOrd="0" destOrd="0" parTransId="{4F6A91A9-3FA3-4853-AAB9-AD9ACB80C6D4}" sibTransId="{7CE53A7A-34EB-4E60-98A0-29C87969E2EA}"/>
    <dgm:cxn modelId="{7A392768-677A-4D97-AA73-F6A86EAA65E2}" type="presOf" srcId="{D95FC169-C8A1-412C-89FB-8F42383AE9A2}" destId="{08199ACF-0679-4577-BDE8-4764D89C37EF}" srcOrd="0" destOrd="1" presId="urn:microsoft.com/office/officeart/2016/7/layout/HorizontalActionList"/>
    <dgm:cxn modelId="{7145556C-AF12-4A3B-8C52-881772CE35F9}" type="presOf" srcId="{5209F7D9-7908-4E04-85D7-7FCCB61277D8}" destId="{AB802324-9CD8-4741-B9B1-D6D985856D0C}" srcOrd="0" destOrd="0" presId="urn:microsoft.com/office/officeart/2016/7/layout/HorizontalActionList"/>
    <dgm:cxn modelId="{A06A3173-F6AD-4CA8-AFCD-D9D6C8B04447}" srcId="{F2386202-2769-4DD0-8AAE-41FA65934D52}" destId="{5209F7D9-7908-4E04-85D7-7FCCB61277D8}" srcOrd="0" destOrd="0" parTransId="{9823D10F-0773-4E63-B3CF-47DE89A8771D}" sibTransId="{CB3097CD-AB9C-4F6A-886A-566BD255345D}"/>
    <dgm:cxn modelId="{74693D7E-2FFF-40C9-9033-B41AA0D269AE}" type="presOf" srcId="{F2386202-2769-4DD0-8AAE-41FA65934D52}" destId="{1C6EE7DD-6B27-4CDE-9208-9FFF551B5FF3}" srcOrd="0" destOrd="0" presId="urn:microsoft.com/office/officeart/2016/7/layout/HorizontalActionList"/>
    <dgm:cxn modelId="{1892CD7F-086E-47BD-8217-C052DB43AFE2}" type="presOf" srcId="{473D9B1E-D8AE-416B-8459-318ADF697982}" destId="{548565DD-752B-444B-AA5C-412F189C78D1}" srcOrd="0" destOrd="1" presId="urn:microsoft.com/office/officeart/2016/7/layout/HorizontalActionList"/>
    <dgm:cxn modelId="{A128D194-DCE6-4922-9F49-EC39120FDFC1}" srcId="{D10E29C7-5C84-49CD-A3E2-9E4AECDFC952}" destId="{4A86E7F4-8078-4F12-8365-2D7E7EF04623}" srcOrd="0" destOrd="0" parTransId="{0F411054-A1CC-417A-873E-7B9CB2B0AD36}" sibTransId="{EF45531C-0F28-444D-8E31-CFFEE341BACC}"/>
    <dgm:cxn modelId="{CE1AF699-2AC1-404A-84C5-65CE8BCEDF2E}" srcId="{32BBE9CC-0329-4904-94E4-B9A4F4E827B8}" destId="{A8498424-43A3-4F1E-9B66-271A74CAF25A}" srcOrd="3" destOrd="0" parTransId="{F6961792-1B45-4182-96B6-4AA7F586995E}" sibTransId="{FE819189-78E2-43FD-AA24-DAE8CDED43CE}"/>
    <dgm:cxn modelId="{9375D7A1-FACD-4705-B35B-F46E91D33B1A}" srcId="{0FFB5B91-FB7A-4D80-ACC6-A84BBE3C91F2}" destId="{23A37E52-9C21-4C1C-AA0D-F89BA58AE740}" srcOrd="1" destOrd="0" parTransId="{C85735DD-2BB4-47D6-A6ED-7B42190B34FE}" sibTransId="{F699A747-F39C-4D69-AA89-0855380A81DB}"/>
    <dgm:cxn modelId="{31961DA4-F0DB-4402-9886-7C67C932F6FF}" srcId="{32BBE9CC-0329-4904-94E4-B9A4F4E827B8}" destId="{D10E29C7-5C84-49CD-A3E2-9E4AECDFC952}" srcOrd="2" destOrd="0" parTransId="{C6FC9B0A-4D83-4056-B5CA-104226CF9324}" sibTransId="{FDB5D670-B639-4593-B6A3-D82A1840AD52}"/>
    <dgm:cxn modelId="{BD406DA9-A256-4C0A-A6A6-352717515C84}" type="presOf" srcId="{70FF8C60-B200-41F8-B646-92C7839B32D9}" destId="{98CDD2F5-4673-4B65-8A68-2093B8713D01}" srcOrd="0" destOrd="0" presId="urn:microsoft.com/office/officeart/2016/7/layout/HorizontalActionList"/>
    <dgm:cxn modelId="{B6026CAC-F7BD-44C1-86BF-A1458C6B1178}" type="presOf" srcId="{EBC7C182-77E1-45F8-AFD6-25BAB1FC4CB5}" destId="{08199ACF-0679-4577-BDE8-4764D89C37EF}" srcOrd="0" destOrd="0" presId="urn:microsoft.com/office/officeart/2016/7/layout/HorizontalActionList"/>
    <dgm:cxn modelId="{4D2809B4-6557-4BC6-8527-FF48186ADF54}" type="presOf" srcId="{32BBE9CC-0329-4904-94E4-B9A4F4E827B8}" destId="{87ED9D99-DF8A-46F3-B2CF-7193A136A962}" srcOrd="0" destOrd="0" presId="urn:microsoft.com/office/officeart/2016/7/layout/HorizontalActionList"/>
    <dgm:cxn modelId="{F204A6B6-7DCD-45C3-90B3-7A2E7633C826}" srcId="{A8498424-43A3-4F1E-9B66-271A74CAF25A}" destId="{D95FC169-C8A1-412C-89FB-8F42383AE9A2}" srcOrd="1" destOrd="0" parTransId="{95165065-9783-4C0A-85A0-617E2D921D02}" sibTransId="{56B65578-16C4-442B-84C1-C21021A8FDBF}"/>
    <dgm:cxn modelId="{3D0A25D4-EFB5-4C13-8450-EC2458301AE1}" srcId="{32BBE9CC-0329-4904-94E4-B9A4F4E827B8}" destId="{F2386202-2769-4DD0-8AAE-41FA65934D52}" srcOrd="1" destOrd="0" parTransId="{A03D0B41-7F29-4456-9D16-DA3CEBC55891}" sibTransId="{C2B1E4FE-4B25-4CF4-8388-781AEA6F48A1}"/>
    <dgm:cxn modelId="{5E8B5AE2-08D2-4417-B193-3E36D01A3FAB}" srcId="{A8498424-43A3-4F1E-9B66-271A74CAF25A}" destId="{EBC7C182-77E1-45F8-AFD6-25BAB1FC4CB5}" srcOrd="0" destOrd="0" parTransId="{2DD24B01-D4E1-4C79-9244-3C16B22B0838}" sibTransId="{6A3CFDE8-3AC5-4DE6-B483-A89BDC69EE0D}"/>
    <dgm:cxn modelId="{0A4E11F2-D4E8-4EAC-87BD-83A9D016E800}" type="presOf" srcId="{0FFB5B91-FB7A-4D80-ACC6-A84BBE3C91F2}" destId="{5855456C-FBC4-4A83-B730-DC2DC2DD6027}" srcOrd="0" destOrd="0" presId="urn:microsoft.com/office/officeart/2016/7/layout/HorizontalActionList"/>
    <dgm:cxn modelId="{23AD83AF-A899-4E3F-9C30-3F36F5015DAC}" type="presParOf" srcId="{87ED9D99-DF8A-46F3-B2CF-7193A136A962}" destId="{0E817E5A-1F99-48A2-8067-A08FEB8D1A40}" srcOrd="0" destOrd="0" presId="urn:microsoft.com/office/officeart/2016/7/layout/HorizontalActionList"/>
    <dgm:cxn modelId="{28B0930F-91EB-4EB9-A68F-B354B479E1ED}" type="presParOf" srcId="{0E817E5A-1F99-48A2-8067-A08FEB8D1A40}" destId="{5855456C-FBC4-4A83-B730-DC2DC2DD6027}" srcOrd="0" destOrd="0" presId="urn:microsoft.com/office/officeart/2016/7/layout/HorizontalActionList"/>
    <dgm:cxn modelId="{596F6A45-9FB1-45C1-905E-0F8E3BEEC7E4}" type="presParOf" srcId="{0E817E5A-1F99-48A2-8067-A08FEB8D1A40}" destId="{98CDD2F5-4673-4B65-8A68-2093B8713D01}" srcOrd="1" destOrd="0" presId="urn:microsoft.com/office/officeart/2016/7/layout/HorizontalActionList"/>
    <dgm:cxn modelId="{64FBDC09-D964-427E-8743-BE5CF074023C}" type="presParOf" srcId="{87ED9D99-DF8A-46F3-B2CF-7193A136A962}" destId="{C507143F-CCB3-4B07-A866-043D12AC7D48}" srcOrd="1" destOrd="0" presId="urn:microsoft.com/office/officeart/2016/7/layout/HorizontalActionList"/>
    <dgm:cxn modelId="{21673AAD-3F6F-4FDC-A697-7988B79421F1}" type="presParOf" srcId="{87ED9D99-DF8A-46F3-B2CF-7193A136A962}" destId="{39EB5E94-F777-4FBF-83DB-9BAA995C8392}" srcOrd="2" destOrd="0" presId="urn:microsoft.com/office/officeart/2016/7/layout/HorizontalActionList"/>
    <dgm:cxn modelId="{0B00B403-1009-431D-B8A0-B90CCF9D187B}" type="presParOf" srcId="{39EB5E94-F777-4FBF-83DB-9BAA995C8392}" destId="{1C6EE7DD-6B27-4CDE-9208-9FFF551B5FF3}" srcOrd="0" destOrd="0" presId="urn:microsoft.com/office/officeart/2016/7/layout/HorizontalActionList"/>
    <dgm:cxn modelId="{68AAACC0-34EE-45CB-B56F-9729753E6342}" type="presParOf" srcId="{39EB5E94-F777-4FBF-83DB-9BAA995C8392}" destId="{AB802324-9CD8-4741-B9B1-D6D985856D0C}" srcOrd="1" destOrd="0" presId="urn:microsoft.com/office/officeart/2016/7/layout/HorizontalActionList"/>
    <dgm:cxn modelId="{FBA05DD9-B233-4DC7-A978-3F32416E780D}" type="presParOf" srcId="{87ED9D99-DF8A-46F3-B2CF-7193A136A962}" destId="{45AE9857-9615-4F12-92CC-CECEEE003AC7}" srcOrd="3" destOrd="0" presId="urn:microsoft.com/office/officeart/2016/7/layout/HorizontalActionList"/>
    <dgm:cxn modelId="{16BB29E2-1E8B-4304-A87A-096D975D7FB8}" type="presParOf" srcId="{87ED9D99-DF8A-46F3-B2CF-7193A136A962}" destId="{2D50C3A6-58FD-4667-A594-F690955017E1}" srcOrd="4" destOrd="0" presId="urn:microsoft.com/office/officeart/2016/7/layout/HorizontalActionList"/>
    <dgm:cxn modelId="{CF2395A6-0EEB-4283-AE07-63E731F3ECD9}" type="presParOf" srcId="{2D50C3A6-58FD-4667-A594-F690955017E1}" destId="{05E160ED-316C-4CCA-A405-32888AD21779}" srcOrd="0" destOrd="0" presId="urn:microsoft.com/office/officeart/2016/7/layout/HorizontalActionList"/>
    <dgm:cxn modelId="{8217EAC2-4858-4F26-B3EA-1B5AD8D98EBA}" type="presParOf" srcId="{2D50C3A6-58FD-4667-A594-F690955017E1}" destId="{548565DD-752B-444B-AA5C-412F189C78D1}" srcOrd="1" destOrd="0" presId="urn:microsoft.com/office/officeart/2016/7/layout/HorizontalActionList"/>
    <dgm:cxn modelId="{C65984AC-B1F6-45BC-B383-2D478AB78976}" type="presParOf" srcId="{87ED9D99-DF8A-46F3-B2CF-7193A136A962}" destId="{4C38720C-16AB-497C-84DB-665E2C39BCF2}" srcOrd="5" destOrd="0" presId="urn:microsoft.com/office/officeart/2016/7/layout/HorizontalActionList"/>
    <dgm:cxn modelId="{7D6B67F3-4B07-4C3E-B980-8D5C9B296C9A}" type="presParOf" srcId="{87ED9D99-DF8A-46F3-B2CF-7193A136A962}" destId="{A4348414-1410-4F84-AF93-34C6334933B6}" srcOrd="6" destOrd="0" presId="urn:microsoft.com/office/officeart/2016/7/layout/HorizontalActionList"/>
    <dgm:cxn modelId="{047C558C-79A2-4520-B5E3-1D4BE5594EEC}" type="presParOf" srcId="{A4348414-1410-4F84-AF93-34C6334933B6}" destId="{2AB1A2BA-83C0-4B6B-9BB2-56D45DE52719}" srcOrd="0" destOrd="0" presId="urn:microsoft.com/office/officeart/2016/7/layout/HorizontalActionList"/>
    <dgm:cxn modelId="{FA90A600-70BC-464B-AF8F-0EBF2A8DF4FA}" type="presParOf" srcId="{A4348414-1410-4F84-AF93-34C6334933B6}" destId="{08199ACF-0679-4577-BDE8-4764D89C37EF}" srcOrd="1" destOrd="0" presId="urn:microsoft.com/office/officeart/2016/7/layout/HorizontalAc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918B08E-F6D4-4031-B579-87866C590341}" type="doc">
      <dgm:prSet loTypeId="urn:microsoft.com/office/officeart/2009/3/layout/HorizontalOrganizationChart" loCatId="hierarchy" qsTypeId="urn:microsoft.com/office/officeart/2005/8/quickstyle/simple3" qsCatId="simple" csTypeId="urn:microsoft.com/office/officeart/2005/8/colors/accent1_2" csCatId="accent1" phldr="1"/>
      <dgm:spPr/>
      <dgm:t>
        <a:bodyPr/>
        <a:lstStyle/>
        <a:p>
          <a:endParaRPr lang="en-US"/>
        </a:p>
      </dgm:t>
    </dgm:pt>
    <dgm:pt modelId="{2E4C63AD-49ED-4963-8B66-9B72F825B78A}">
      <dgm:prSet phldrT="[Text]" custT="1"/>
      <dgm:spPr>
        <a:solidFill>
          <a:schemeClr val="bg1">
            <a:lumMod val="95000"/>
          </a:schemeClr>
        </a:solidFill>
        <a:ln>
          <a:solidFill>
            <a:schemeClr val="bg1">
              <a:lumMod val="65000"/>
            </a:schemeClr>
          </a:solidFill>
        </a:ln>
      </dgm:spPr>
      <dgm:t>
        <a:bodyPr lIns="91440" rIns="91440"/>
        <a:lstStyle/>
        <a:p>
          <a:pPr>
            <a:lnSpc>
              <a:spcPct val="100000"/>
            </a:lnSpc>
          </a:pPr>
          <a:r>
            <a:rPr lang="en-US" sz="1600" dirty="0" err="1">
              <a:solidFill>
                <a:srgbClr val="3A3A3A"/>
              </a:solidFill>
            </a:rPr>
            <a:t>CARe</a:t>
          </a:r>
          <a:r>
            <a:rPr lang="en-US" sz="1600" dirty="0">
              <a:solidFill>
                <a:srgbClr val="3A3A3A"/>
              </a:solidFill>
            </a:rPr>
            <a:t> event occurs and is reported to you</a:t>
          </a:r>
        </a:p>
      </dgm:t>
    </dgm:pt>
    <dgm:pt modelId="{2AA399B1-2A4A-475C-94F0-8D4D15B7FCA4}" type="parTrans" cxnId="{F7666DA4-E746-4B64-A427-C17EB4DAAC55}">
      <dgm:prSet/>
      <dgm:spPr/>
      <dgm:t>
        <a:bodyPr/>
        <a:lstStyle/>
        <a:p>
          <a:pPr>
            <a:lnSpc>
              <a:spcPct val="100000"/>
            </a:lnSpc>
          </a:pPr>
          <a:endParaRPr lang="en-US">
            <a:solidFill>
              <a:srgbClr val="3A3A3A"/>
            </a:solidFill>
          </a:endParaRPr>
        </a:p>
      </dgm:t>
    </dgm:pt>
    <dgm:pt modelId="{F76F9732-4310-4D20-B92B-739F949CD978}" type="sibTrans" cxnId="{F7666DA4-E746-4B64-A427-C17EB4DAAC55}">
      <dgm:prSet/>
      <dgm:spPr/>
      <dgm:t>
        <a:bodyPr/>
        <a:lstStyle/>
        <a:p>
          <a:pPr>
            <a:lnSpc>
              <a:spcPct val="100000"/>
            </a:lnSpc>
          </a:pPr>
          <a:endParaRPr lang="en-US">
            <a:solidFill>
              <a:srgbClr val="3A3A3A"/>
            </a:solidFill>
          </a:endParaRPr>
        </a:p>
      </dgm:t>
    </dgm:pt>
    <dgm:pt modelId="{5A7A4C7F-42E4-4F36-82AA-F54905FE0F81}">
      <dgm:prSet phldrT="[Text]" custT="1"/>
      <dgm:spPr>
        <a:solidFill>
          <a:srgbClr val="F5E1D1"/>
        </a:solidFill>
        <a:ln>
          <a:solidFill>
            <a:schemeClr val="accent2"/>
          </a:solidFill>
        </a:ln>
      </dgm:spPr>
      <dgm:t>
        <a:bodyPr lIns="91440" tIns="91440" rIns="91440" bIns="91440"/>
        <a:lstStyle/>
        <a:p>
          <a:pPr>
            <a:lnSpc>
              <a:spcPct val="100000"/>
            </a:lnSpc>
          </a:pPr>
          <a:r>
            <a:rPr lang="en-US" sz="1600" b="0" dirty="0">
              <a:solidFill>
                <a:srgbClr val="3A3A3A"/>
              </a:solidFill>
            </a:rPr>
            <a:t>Standard of care </a:t>
          </a:r>
          <a:r>
            <a:rPr lang="en-US" sz="1600" b="1" dirty="0">
              <a:solidFill>
                <a:srgbClr val="3A3A3A"/>
              </a:solidFill>
            </a:rPr>
            <a:t>NOT met and caused significant harm</a:t>
          </a:r>
        </a:p>
      </dgm:t>
    </dgm:pt>
    <dgm:pt modelId="{BD74C7B9-5CCC-4875-9D91-89BC2CE55062}" type="parTrans" cxnId="{DF8390CA-3EC9-484B-87A9-6ABDE541DDCC}">
      <dgm:prSet/>
      <dgm:spPr>
        <a:ln>
          <a:solidFill>
            <a:schemeClr val="bg1">
              <a:lumMod val="65000"/>
            </a:schemeClr>
          </a:solidFill>
        </a:ln>
      </dgm:spPr>
      <dgm:t>
        <a:bodyPr/>
        <a:lstStyle/>
        <a:p>
          <a:pPr>
            <a:lnSpc>
              <a:spcPct val="100000"/>
            </a:lnSpc>
          </a:pPr>
          <a:endParaRPr lang="en-US">
            <a:solidFill>
              <a:srgbClr val="3A3A3A"/>
            </a:solidFill>
          </a:endParaRPr>
        </a:p>
      </dgm:t>
    </dgm:pt>
    <dgm:pt modelId="{E9040CE4-2165-4048-94B6-91DB8C3928F4}" type="sibTrans" cxnId="{DF8390CA-3EC9-484B-87A9-6ABDE541DDCC}">
      <dgm:prSet/>
      <dgm:spPr/>
      <dgm:t>
        <a:bodyPr/>
        <a:lstStyle/>
        <a:p>
          <a:pPr>
            <a:lnSpc>
              <a:spcPct val="100000"/>
            </a:lnSpc>
          </a:pPr>
          <a:endParaRPr lang="en-US">
            <a:solidFill>
              <a:srgbClr val="3A3A3A"/>
            </a:solidFill>
          </a:endParaRPr>
        </a:p>
      </dgm:t>
    </dgm:pt>
    <dgm:pt modelId="{BCB59EA0-96DB-4E14-A0DE-69695DAF79E0}">
      <dgm:prSet phldrT="[Text]" custT="1"/>
      <dgm:spPr>
        <a:solidFill>
          <a:srgbClr val="F5E1D1"/>
        </a:solidFill>
        <a:ln>
          <a:solidFill>
            <a:schemeClr val="accent2"/>
          </a:solidFill>
        </a:ln>
      </dgm:spPr>
      <dgm:t>
        <a:bodyPr lIns="91440" tIns="91440" rIns="91440" bIns="91440"/>
        <a:lstStyle/>
        <a:p>
          <a:pPr>
            <a:lnSpc>
              <a:spcPct val="100000"/>
            </a:lnSpc>
          </a:pPr>
          <a:r>
            <a:rPr lang="en-US" sz="1600" dirty="0" err="1">
              <a:solidFill>
                <a:srgbClr val="3A3A3A"/>
              </a:solidFill>
            </a:rPr>
            <a:t>CARe</a:t>
          </a:r>
          <a:r>
            <a:rPr lang="en-US" sz="1600" dirty="0">
              <a:solidFill>
                <a:srgbClr val="3A3A3A"/>
              </a:solidFill>
            </a:rPr>
            <a:t> Insurer Pathway:</a:t>
          </a:r>
          <a:br>
            <a:rPr lang="en-US" sz="1600" dirty="0">
              <a:solidFill>
                <a:srgbClr val="3A3A3A"/>
              </a:solidFill>
            </a:rPr>
          </a:br>
          <a:r>
            <a:rPr lang="en-US" sz="1600" dirty="0">
              <a:solidFill>
                <a:srgbClr val="3A3A3A"/>
              </a:solidFill>
            </a:rPr>
            <a:t> In coordination with insurer; explain what happened, formally apologize, proactively offer compensation</a:t>
          </a:r>
        </a:p>
      </dgm:t>
    </dgm:pt>
    <dgm:pt modelId="{D1E65682-6F7D-4059-9051-8E0A9EC7AAFF}" type="parTrans" cxnId="{1CAAD6C7-23EB-4DDD-988F-79F967DFB239}">
      <dgm:prSet/>
      <dgm:spPr>
        <a:ln>
          <a:solidFill>
            <a:schemeClr val="bg1">
              <a:lumMod val="65000"/>
            </a:schemeClr>
          </a:solidFill>
        </a:ln>
      </dgm:spPr>
      <dgm:t>
        <a:bodyPr/>
        <a:lstStyle/>
        <a:p>
          <a:pPr>
            <a:lnSpc>
              <a:spcPct val="100000"/>
            </a:lnSpc>
          </a:pPr>
          <a:endParaRPr lang="en-US">
            <a:solidFill>
              <a:srgbClr val="3A3A3A"/>
            </a:solidFill>
          </a:endParaRPr>
        </a:p>
      </dgm:t>
    </dgm:pt>
    <dgm:pt modelId="{34547B49-E6D0-48DD-BC03-983DC78A10D9}" type="sibTrans" cxnId="{1CAAD6C7-23EB-4DDD-988F-79F967DFB239}">
      <dgm:prSet/>
      <dgm:spPr/>
      <dgm:t>
        <a:bodyPr/>
        <a:lstStyle/>
        <a:p>
          <a:pPr>
            <a:lnSpc>
              <a:spcPct val="100000"/>
            </a:lnSpc>
          </a:pPr>
          <a:endParaRPr lang="en-US">
            <a:solidFill>
              <a:srgbClr val="3A3A3A"/>
            </a:solidFill>
          </a:endParaRPr>
        </a:p>
      </dgm:t>
    </dgm:pt>
    <dgm:pt modelId="{70EA440B-C9B2-49F2-8EF2-78487338F127}">
      <dgm:prSet phldrT="[Text]" custT="1"/>
      <dgm:spPr>
        <a:solidFill>
          <a:schemeClr val="accent3">
            <a:lumMod val="20000"/>
            <a:lumOff val="80000"/>
          </a:schemeClr>
        </a:solidFill>
        <a:ln>
          <a:solidFill>
            <a:schemeClr val="accent3"/>
          </a:solidFill>
        </a:ln>
      </dgm:spPr>
      <dgm:t>
        <a:bodyPr lIns="91440" tIns="91440" rIns="91440" bIns="91440"/>
        <a:lstStyle/>
        <a:p>
          <a:pPr>
            <a:lnSpc>
              <a:spcPct val="100000"/>
            </a:lnSpc>
          </a:pPr>
          <a:r>
            <a:rPr lang="en-US" sz="1600" b="0" dirty="0">
              <a:solidFill>
                <a:srgbClr val="3A3A3A"/>
              </a:solidFill>
            </a:rPr>
            <a:t>Standard of care </a:t>
          </a:r>
          <a:r>
            <a:rPr lang="en-US" sz="1600" b="1" dirty="0">
              <a:solidFill>
                <a:srgbClr val="3A3A3A"/>
              </a:solidFill>
            </a:rPr>
            <a:t>met or low-level harm</a:t>
          </a:r>
        </a:p>
      </dgm:t>
    </dgm:pt>
    <dgm:pt modelId="{1E4B1C1A-7358-4596-953A-CCC83FDC917C}" type="parTrans" cxnId="{F0CA2B11-3B64-45E8-937A-67EADE2A02D7}">
      <dgm:prSet/>
      <dgm:spPr>
        <a:ln>
          <a:solidFill>
            <a:schemeClr val="bg1">
              <a:lumMod val="65000"/>
            </a:schemeClr>
          </a:solidFill>
        </a:ln>
      </dgm:spPr>
      <dgm:t>
        <a:bodyPr/>
        <a:lstStyle/>
        <a:p>
          <a:pPr>
            <a:lnSpc>
              <a:spcPct val="100000"/>
            </a:lnSpc>
          </a:pPr>
          <a:endParaRPr lang="en-US">
            <a:solidFill>
              <a:srgbClr val="3A3A3A"/>
            </a:solidFill>
          </a:endParaRPr>
        </a:p>
      </dgm:t>
    </dgm:pt>
    <dgm:pt modelId="{DC704459-CACA-4D5F-A0BD-F2CB68324335}" type="sibTrans" cxnId="{F0CA2B11-3B64-45E8-937A-67EADE2A02D7}">
      <dgm:prSet/>
      <dgm:spPr/>
      <dgm:t>
        <a:bodyPr/>
        <a:lstStyle/>
        <a:p>
          <a:pPr>
            <a:lnSpc>
              <a:spcPct val="100000"/>
            </a:lnSpc>
          </a:pPr>
          <a:endParaRPr lang="en-US">
            <a:solidFill>
              <a:srgbClr val="3A3A3A"/>
            </a:solidFill>
          </a:endParaRPr>
        </a:p>
      </dgm:t>
    </dgm:pt>
    <dgm:pt modelId="{B2CB55A6-7EBD-4D3D-8BC8-50F27BE8813A}">
      <dgm:prSet phldrT="[Text]" custT="1"/>
      <dgm:spPr>
        <a:solidFill>
          <a:schemeClr val="accent3">
            <a:lumMod val="20000"/>
            <a:lumOff val="80000"/>
          </a:schemeClr>
        </a:solidFill>
        <a:ln>
          <a:solidFill>
            <a:schemeClr val="accent3"/>
          </a:solidFill>
        </a:ln>
      </dgm:spPr>
      <dgm:t>
        <a:bodyPr lIns="91440" tIns="91440" rIns="91440" bIns="91440"/>
        <a:lstStyle/>
        <a:p>
          <a:pPr>
            <a:lnSpc>
              <a:spcPct val="100000"/>
            </a:lnSpc>
          </a:pPr>
          <a:r>
            <a:rPr lang="en-US" sz="1600" dirty="0">
              <a:solidFill>
                <a:srgbClr val="3A3A3A"/>
              </a:solidFill>
            </a:rPr>
            <a:t>Explain what happened and answer patient questions; continue to express empathy; option of good will gesture</a:t>
          </a:r>
        </a:p>
      </dgm:t>
    </dgm:pt>
    <dgm:pt modelId="{C90378D2-FC0B-4A0C-AA8B-82D23DFBE4A7}" type="parTrans" cxnId="{26F53A83-94DD-4224-8325-0127D3FF6D02}">
      <dgm:prSet/>
      <dgm:spPr>
        <a:ln>
          <a:solidFill>
            <a:schemeClr val="bg1">
              <a:lumMod val="65000"/>
            </a:schemeClr>
          </a:solidFill>
        </a:ln>
      </dgm:spPr>
      <dgm:t>
        <a:bodyPr/>
        <a:lstStyle/>
        <a:p>
          <a:pPr>
            <a:lnSpc>
              <a:spcPct val="100000"/>
            </a:lnSpc>
          </a:pPr>
          <a:endParaRPr lang="en-US">
            <a:solidFill>
              <a:srgbClr val="3A3A3A"/>
            </a:solidFill>
          </a:endParaRPr>
        </a:p>
      </dgm:t>
    </dgm:pt>
    <dgm:pt modelId="{63337C70-1722-4222-94D9-F41DAA06CEF5}" type="sibTrans" cxnId="{26F53A83-94DD-4224-8325-0127D3FF6D02}">
      <dgm:prSet/>
      <dgm:spPr/>
      <dgm:t>
        <a:bodyPr/>
        <a:lstStyle/>
        <a:p>
          <a:pPr>
            <a:lnSpc>
              <a:spcPct val="100000"/>
            </a:lnSpc>
          </a:pPr>
          <a:endParaRPr lang="en-US">
            <a:solidFill>
              <a:srgbClr val="3A3A3A"/>
            </a:solidFill>
          </a:endParaRPr>
        </a:p>
      </dgm:t>
    </dgm:pt>
    <dgm:pt modelId="{92328303-400C-4DD8-8ED3-E9E3CDF3CD4C}">
      <dgm:prSet phldrT="[Text]" custT="1"/>
      <dgm:spPr>
        <a:solidFill>
          <a:schemeClr val="accent5">
            <a:lumMod val="20000"/>
            <a:lumOff val="80000"/>
            <a:alpha val="90000"/>
          </a:schemeClr>
        </a:solidFill>
        <a:ln>
          <a:solidFill>
            <a:schemeClr val="accent1"/>
          </a:solidFill>
        </a:ln>
      </dgm:spPr>
      <dgm:t>
        <a:bodyPr lIns="182880" tIns="182880" rIns="182880" bIns="182880"/>
        <a:lstStyle/>
        <a:p>
          <a:pPr>
            <a:lnSpc>
              <a:spcPct val="100000"/>
            </a:lnSpc>
          </a:pPr>
          <a:r>
            <a:rPr lang="en-US" sz="1600" dirty="0">
              <a:solidFill>
                <a:srgbClr val="3A3A3A"/>
              </a:solidFill>
              <a:effectLst/>
            </a:rPr>
            <a:t>Respond immediately to the patient’s clinical needs, communicate proactively, express empathy, investigate, make changes to improve patient safety and inform patient of  those changes</a:t>
          </a:r>
        </a:p>
      </dgm:t>
    </dgm:pt>
    <dgm:pt modelId="{59703897-D8D9-4D7B-865A-8D5E77257FDE}" type="parTrans" cxnId="{E52313CB-80BD-40F7-A1F7-CA774C0991AB}">
      <dgm:prSet/>
      <dgm:spPr>
        <a:ln>
          <a:solidFill>
            <a:schemeClr val="bg1">
              <a:lumMod val="65000"/>
            </a:schemeClr>
          </a:solidFill>
        </a:ln>
      </dgm:spPr>
      <dgm:t>
        <a:bodyPr/>
        <a:lstStyle/>
        <a:p>
          <a:pPr>
            <a:lnSpc>
              <a:spcPct val="100000"/>
            </a:lnSpc>
          </a:pPr>
          <a:endParaRPr lang="en-US">
            <a:solidFill>
              <a:srgbClr val="3A3A3A"/>
            </a:solidFill>
          </a:endParaRPr>
        </a:p>
      </dgm:t>
    </dgm:pt>
    <dgm:pt modelId="{680485FB-16E9-45DA-87F7-19B20F395538}" type="sibTrans" cxnId="{E52313CB-80BD-40F7-A1F7-CA774C0991AB}">
      <dgm:prSet/>
      <dgm:spPr/>
      <dgm:t>
        <a:bodyPr/>
        <a:lstStyle/>
        <a:p>
          <a:pPr>
            <a:lnSpc>
              <a:spcPct val="100000"/>
            </a:lnSpc>
          </a:pPr>
          <a:endParaRPr lang="en-US">
            <a:solidFill>
              <a:srgbClr val="3A3A3A"/>
            </a:solidFill>
          </a:endParaRPr>
        </a:p>
      </dgm:t>
    </dgm:pt>
    <dgm:pt modelId="{22A086CD-3E7E-7C4B-8A24-98083DDE8699}" type="pres">
      <dgm:prSet presAssocID="{5918B08E-F6D4-4031-B579-87866C590341}" presName="hierChild1" presStyleCnt="0">
        <dgm:presLayoutVars>
          <dgm:orgChart val="1"/>
          <dgm:chPref val="1"/>
          <dgm:dir/>
          <dgm:animOne val="branch"/>
          <dgm:animLvl val="lvl"/>
          <dgm:resizeHandles/>
        </dgm:presLayoutVars>
      </dgm:prSet>
      <dgm:spPr/>
    </dgm:pt>
    <dgm:pt modelId="{1BC2560A-B5AA-0D48-BB2B-D09D765D283C}" type="pres">
      <dgm:prSet presAssocID="{2E4C63AD-49ED-4963-8B66-9B72F825B78A}" presName="hierRoot1" presStyleCnt="0">
        <dgm:presLayoutVars>
          <dgm:hierBranch val="init"/>
        </dgm:presLayoutVars>
      </dgm:prSet>
      <dgm:spPr/>
    </dgm:pt>
    <dgm:pt modelId="{8CC9274B-BD57-964A-81B2-E56C125D49BC}" type="pres">
      <dgm:prSet presAssocID="{2E4C63AD-49ED-4963-8B66-9B72F825B78A}" presName="rootComposite1" presStyleCnt="0"/>
      <dgm:spPr/>
    </dgm:pt>
    <dgm:pt modelId="{6F6B270B-E22D-7841-A219-DE7139B19C1E}" type="pres">
      <dgm:prSet presAssocID="{2E4C63AD-49ED-4963-8B66-9B72F825B78A}" presName="rootText1" presStyleLbl="node0" presStyleIdx="0" presStyleCnt="1" custScaleX="59223" custScaleY="138258">
        <dgm:presLayoutVars>
          <dgm:chPref val="3"/>
        </dgm:presLayoutVars>
      </dgm:prSet>
      <dgm:spPr/>
    </dgm:pt>
    <dgm:pt modelId="{770E9E86-6F9D-3748-8695-80BAE0F6F7C2}" type="pres">
      <dgm:prSet presAssocID="{2E4C63AD-49ED-4963-8B66-9B72F825B78A}" presName="rootConnector1" presStyleLbl="node1" presStyleIdx="0" presStyleCnt="0"/>
      <dgm:spPr/>
    </dgm:pt>
    <dgm:pt modelId="{F6B188BB-A4EF-1549-BAD5-AF66143C871E}" type="pres">
      <dgm:prSet presAssocID="{2E4C63AD-49ED-4963-8B66-9B72F825B78A}" presName="hierChild2" presStyleCnt="0"/>
      <dgm:spPr/>
    </dgm:pt>
    <dgm:pt modelId="{EA838533-5A29-1D4F-8161-145E7BEAE9EF}" type="pres">
      <dgm:prSet presAssocID="{59703897-D8D9-4D7B-865A-8D5E77257FDE}" presName="Name64" presStyleLbl="parChTrans1D2" presStyleIdx="0" presStyleCnt="1"/>
      <dgm:spPr/>
    </dgm:pt>
    <dgm:pt modelId="{7BAA5FE7-1F58-0144-91EF-7C864402AACD}" type="pres">
      <dgm:prSet presAssocID="{92328303-400C-4DD8-8ED3-E9E3CDF3CD4C}" presName="hierRoot2" presStyleCnt="0">
        <dgm:presLayoutVars>
          <dgm:hierBranch val="init"/>
        </dgm:presLayoutVars>
      </dgm:prSet>
      <dgm:spPr/>
    </dgm:pt>
    <dgm:pt modelId="{A7757697-3BA3-2545-970E-142E07B5AA82}" type="pres">
      <dgm:prSet presAssocID="{92328303-400C-4DD8-8ED3-E9E3CDF3CD4C}" presName="rootComposite" presStyleCnt="0"/>
      <dgm:spPr/>
    </dgm:pt>
    <dgm:pt modelId="{9EA1F418-F220-814F-8A7A-2E871A4E83DF}" type="pres">
      <dgm:prSet presAssocID="{92328303-400C-4DD8-8ED3-E9E3CDF3CD4C}" presName="rootText" presStyleLbl="node2" presStyleIdx="0" presStyleCnt="1" custScaleY="307223">
        <dgm:presLayoutVars>
          <dgm:chPref val="3"/>
        </dgm:presLayoutVars>
      </dgm:prSet>
      <dgm:spPr/>
    </dgm:pt>
    <dgm:pt modelId="{2E9BE664-BA81-FD45-A127-C0368E3408FF}" type="pres">
      <dgm:prSet presAssocID="{92328303-400C-4DD8-8ED3-E9E3CDF3CD4C}" presName="rootConnector" presStyleLbl="node2" presStyleIdx="0" presStyleCnt="1"/>
      <dgm:spPr/>
    </dgm:pt>
    <dgm:pt modelId="{19F07DDA-6472-274E-BF3F-3AB054C8B6A9}" type="pres">
      <dgm:prSet presAssocID="{92328303-400C-4DD8-8ED3-E9E3CDF3CD4C}" presName="hierChild4" presStyleCnt="0"/>
      <dgm:spPr/>
    </dgm:pt>
    <dgm:pt modelId="{8C0D7154-9704-A64D-9A14-CDD770FB0A72}" type="pres">
      <dgm:prSet presAssocID="{BD74C7B9-5CCC-4875-9D91-89BC2CE55062}" presName="Name64" presStyleLbl="parChTrans1D3" presStyleIdx="0" presStyleCnt="2"/>
      <dgm:spPr/>
    </dgm:pt>
    <dgm:pt modelId="{C256053C-E681-D146-8C57-5C86F6D9EE65}" type="pres">
      <dgm:prSet presAssocID="{5A7A4C7F-42E4-4F36-82AA-F54905FE0F81}" presName="hierRoot2" presStyleCnt="0">
        <dgm:presLayoutVars>
          <dgm:hierBranch val="init"/>
        </dgm:presLayoutVars>
      </dgm:prSet>
      <dgm:spPr/>
    </dgm:pt>
    <dgm:pt modelId="{A5B165EB-223B-BC4E-AE13-DDEB18AF1DAA}" type="pres">
      <dgm:prSet presAssocID="{5A7A4C7F-42E4-4F36-82AA-F54905FE0F81}" presName="rootComposite" presStyleCnt="0"/>
      <dgm:spPr/>
    </dgm:pt>
    <dgm:pt modelId="{F982596F-9C9A-3246-9EA3-05E9F1D54843}" type="pres">
      <dgm:prSet presAssocID="{5A7A4C7F-42E4-4F36-82AA-F54905FE0F81}" presName="rootText" presStyleLbl="node3" presStyleIdx="0" presStyleCnt="2" custScaleX="81883" custScaleY="131344">
        <dgm:presLayoutVars>
          <dgm:chPref val="3"/>
        </dgm:presLayoutVars>
      </dgm:prSet>
      <dgm:spPr/>
    </dgm:pt>
    <dgm:pt modelId="{074B4436-5019-5841-A0F3-F7F5682330CA}" type="pres">
      <dgm:prSet presAssocID="{5A7A4C7F-42E4-4F36-82AA-F54905FE0F81}" presName="rootConnector" presStyleLbl="node3" presStyleIdx="0" presStyleCnt="2"/>
      <dgm:spPr/>
    </dgm:pt>
    <dgm:pt modelId="{1203A4B9-420A-BD46-BFE4-A632542CFD5A}" type="pres">
      <dgm:prSet presAssocID="{5A7A4C7F-42E4-4F36-82AA-F54905FE0F81}" presName="hierChild4" presStyleCnt="0"/>
      <dgm:spPr/>
    </dgm:pt>
    <dgm:pt modelId="{EFA8194B-6229-784B-8A08-ADA920EA3CFC}" type="pres">
      <dgm:prSet presAssocID="{D1E65682-6F7D-4059-9051-8E0A9EC7AAFF}" presName="Name64" presStyleLbl="parChTrans1D4" presStyleIdx="0" presStyleCnt="2"/>
      <dgm:spPr/>
    </dgm:pt>
    <dgm:pt modelId="{82D44D07-8DD7-4C48-81BB-57F1D6A3E21F}" type="pres">
      <dgm:prSet presAssocID="{BCB59EA0-96DB-4E14-A0DE-69695DAF79E0}" presName="hierRoot2" presStyleCnt="0">
        <dgm:presLayoutVars>
          <dgm:hierBranch val="init"/>
        </dgm:presLayoutVars>
      </dgm:prSet>
      <dgm:spPr/>
    </dgm:pt>
    <dgm:pt modelId="{6537365B-E872-5C4C-9968-E71342BB3755}" type="pres">
      <dgm:prSet presAssocID="{BCB59EA0-96DB-4E14-A0DE-69695DAF79E0}" presName="rootComposite" presStyleCnt="0"/>
      <dgm:spPr/>
    </dgm:pt>
    <dgm:pt modelId="{3429A42E-F6A8-DC44-AF7D-9184CBB75D34}" type="pres">
      <dgm:prSet presAssocID="{BCB59EA0-96DB-4E14-A0DE-69695DAF79E0}" presName="rootText" presStyleLbl="node4" presStyleIdx="0" presStyleCnt="2" custScaleY="206421">
        <dgm:presLayoutVars>
          <dgm:chPref val="3"/>
        </dgm:presLayoutVars>
      </dgm:prSet>
      <dgm:spPr/>
    </dgm:pt>
    <dgm:pt modelId="{60F01BED-6989-D546-A9F4-31420CEFB141}" type="pres">
      <dgm:prSet presAssocID="{BCB59EA0-96DB-4E14-A0DE-69695DAF79E0}" presName="rootConnector" presStyleLbl="node4" presStyleIdx="0" presStyleCnt="2"/>
      <dgm:spPr/>
    </dgm:pt>
    <dgm:pt modelId="{4FD1112F-A500-CD4A-90FB-0344BC8E1CD7}" type="pres">
      <dgm:prSet presAssocID="{BCB59EA0-96DB-4E14-A0DE-69695DAF79E0}" presName="hierChild4" presStyleCnt="0"/>
      <dgm:spPr/>
    </dgm:pt>
    <dgm:pt modelId="{3E523279-0EA0-0B45-A599-6F02FC29BBB3}" type="pres">
      <dgm:prSet presAssocID="{BCB59EA0-96DB-4E14-A0DE-69695DAF79E0}" presName="hierChild5" presStyleCnt="0"/>
      <dgm:spPr/>
    </dgm:pt>
    <dgm:pt modelId="{2A401FD3-2941-104B-9FE4-7A845A398942}" type="pres">
      <dgm:prSet presAssocID="{5A7A4C7F-42E4-4F36-82AA-F54905FE0F81}" presName="hierChild5" presStyleCnt="0"/>
      <dgm:spPr/>
    </dgm:pt>
    <dgm:pt modelId="{D381E4D7-76D6-474C-A346-08F436A253F9}" type="pres">
      <dgm:prSet presAssocID="{1E4B1C1A-7358-4596-953A-CCC83FDC917C}" presName="Name64" presStyleLbl="parChTrans1D3" presStyleIdx="1" presStyleCnt="2"/>
      <dgm:spPr/>
    </dgm:pt>
    <dgm:pt modelId="{EBCCE853-F817-9C46-BD6C-9D7D807CF157}" type="pres">
      <dgm:prSet presAssocID="{70EA440B-C9B2-49F2-8EF2-78487338F127}" presName="hierRoot2" presStyleCnt="0">
        <dgm:presLayoutVars>
          <dgm:hierBranch val="init"/>
        </dgm:presLayoutVars>
      </dgm:prSet>
      <dgm:spPr/>
    </dgm:pt>
    <dgm:pt modelId="{A94AEC87-5418-0247-90CB-24428D46F2D1}" type="pres">
      <dgm:prSet presAssocID="{70EA440B-C9B2-49F2-8EF2-78487338F127}" presName="rootComposite" presStyleCnt="0"/>
      <dgm:spPr/>
    </dgm:pt>
    <dgm:pt modelId="{D1BE2147-81B6-9E40-B90F-7923274EDC21}" type="pres">
      <dgm:prSet presAssocID="{70EA440B-C9B2-49F2-8EF2-78487338F127}" presName="rootText" presStyleLbl="node3" presStyleIdx="1" presStyleCnt="2" custScaleX="82307">
        <dgm:presLayoutVars>
          <dgm:chPref val="3"/>
        </dgm:presLayoutVars>
      </dgm:prSet>
      <dgm:spPr/>
    </dgm:pt>
    <dgm:pt modelId="{982A0702-BB11-4146-937A-9B7E8CA180D4}" type="pres">
      <dgm:prSet presAssocID="{70EA440B-C9B2-49F2-8EF2-78487338F127}" presName="rootConnector" presStyleLbl="node3" presStyleIdx="1" presStyleCnt="2"/>
      <dgm:spPr/>
    </dgm:pt>
    <dgm:pt modelId="{F9817A80-3032-4340-B9C3-BB61FFB42EC6}" type="pres">
      <dgm:prSet presAssocID="{70EA440B-C9B2-49F2-8EF2-78487338F127}" presName="hierChild4" presStyleCnt="0"/>
      <dgm:spPr/>
    </dgm:pt>
    <dgm:pt modelId="{C1A5956F-28D5-2A4A-8D34-7FC30A2DEBB2}" type="pres">
      <dgm:prSet presAssocID="{C90378D2-FC0B-4A0C-AA8B-82D23DFBE4A7}" presName="Name64" presStyleLbl="parChTrans1D4" presStyleIdx="1" presStyleCnt="2"/>
      <dgm:spPr/>
    </dgm:pt>
    <dgm:pt modelId="{8ACAB35A-BF4E-D24C-9C42-26231AA88330}" type="pres">
      <dgm:prSet presAssocID="{B2CB55A6-7EBD-4D3D-8BC8-50F27BE8813A}" presName="hierRoot2" presStyleCnt="0">
        <dgm:presLayoutVars>
          <dgm:hierBranch val="init"/>
        </dgm:presLayoutVars>
      </dgm:prSet>
      <dgm:spPr/>
    </dgm:pt>
    <dgm:pt modelId="{E5F4C0E9-8624-AC44-8C6A-5AB0AD0BC158}" type="pres">
      <dgm:prSet presAssocID="{B2CB55A6-7EBD-4D3D-8BC8-50F27BE8813A}" presName="rootComposite" presStyleCnt="0"/>
      <dgm:spPr/>
    </dgm:pt>
    <dgm:pt modelId="{B2B6037F-6C80-2D45-A65F-EA6A4F20FD90}" type="pres">
      <dgm:prSet presAssocID="{B2CB55A6-7EBD-4D3D-8BC8-50F27BE8813A}" presName="rootText" presStyleLbl="node4" presStyleIdx="1" presStyleCnt="2" custScaleY="172244">
        <dgm:presLayoutVars>
          <dgm:chPref val="3"/>
        </dgm:presLayoutVars>
      </dgm:prSet>
      <dgm:spPr/>
    </dgm:pt>
    <dgm:pt modelId="{F27DD17C-A06C-A947-9E10-EF7A377A58FB}" type="pres">
      <dgm:prSet presAssocID="{B2CB55A6-7EBD-4D3D-8BC8-50F27BE8813A}" presName="rootConnector" presStyleLbl="node4" presStyleIdx="1" presStyleCnt="2"/>
      <dgm:spPr/>
    </dgm:pt>
    <dgm:pt modelId="{025FCB6E-7615-7F40-A565-C19422BCA205}" type="pres">
      <dgm:prSet presAssocID="{B2CB55A6-7EBD-4D3D-8BC8-50F27BE8813A}" presName="hierChild4" presStyleCnt="0"/>
      <dgm:spPr/>
    </dgm:pt>
    <dgm:pt modelId="{EE5E60EB-F583-5746-B609-0733C1EDB73D}" type="pres">
      <dgm:prSet presAssocID="{B2CB55A6-7EBD-4D3D-8BC8-50F27BE8813A}" presName="hierChild5" presStyleCnt="0"/>
      <dgm:spPr/>
    </dgm:pt>
    <dgm:pt modelId="{CFE9F3CE-8728-AC46-9C5D-F19EC5EAC0B5}" type="pres">
      <dgm:prSet presAssocID="{70EA440B-C9B2-49F2-8EF2-78487338F127}" presName="hierChild5" presStyleCnt="0"/>
      <dgm:spPr/>
    </dgm:pt>
    <dgm:pt modelId="{377F9967-C465-2140-8512-A10521D6FAB7}" type="pres">
      <dgm:prSet presAssocID="{92328303-400C-4DD8-8ED3-E9E3CDF3CD4C}" presName="hierChild5" presStyleCnt="0"/>
      <dgm:spPr/>
    </dgm:pt>
    <dgm:pt modelId="{5ACB93CC-92A4-9B4C-839D-A66B6846E19C}" type="pres">
      <dgm:prSet presAssocID="{2E4C63AD-49ED-4963-8B66-9B72F825B78A}" presName="hierChild3" presStyleCnt="0"/>
      <dgm:spPr/>
    </dgm:pt>
  </dgm:ptLst>
  <dgm:cxnLst>
    <dgm:cxn modelId="{F0CA2B11-3B64-45E8-937A-67EADE2A02D7}" srcId="{92328303-400C-4DD8-8ED3-E9E3CDF3CD4C}" destId="{70EA440B-C9B2-49F2-8EF2-78487338F127}" srcOrd="1" destOrd="0" parTransId="{1E4B1C1A-7358-4596-953A-CCC83FDC917C}" sibTransId="{DC704459-CACA-4D5F-A0BD-F2CB68324335}"/>
    <dgm:cxn modelId="{41902713-93D9-BF4D-80CB-5CA8A8477A54}" type="presOf" srcId="{2E4C63AD-49ED-4963-8B66-9B72F825B78A}" destId="{6F6B270B-E22D-7841-A219-DE7139B19C1E}" srcOrd="0" destOrd="0" presId="urn:microsoft.com/office/officeart/2009/3/layout/HorizontalOrganizationChart"/>
    <dgm:cxn modelId="{FF570C1B-04F5-6147-91E1-7760166D9BC9}" type="presOf" srcId="{BCB59EA0-96DB-4E14-A0DE-69695DAF79E0}" destId="{60F01BED-6989-D546-A9F4-31420CEFB141}" srcOrd="1" destOrd="0" presId="urn:microsoft.com/office/officeart/2009/3/layout/HorizontalOrganizationChart"/>
    <dgm:cxn modelId="{1105121B-0075-C24B-9DFF-E9E6B82EDBDB}" type="presOf" srcId="{70EA440B-C9B2-49F2-8EF2-78487338F127}" destId="{982A0702-BB11-4146-937A-9B7E8CA180D4}" srcOrd="1" destOrd="0" presId="urn:microsoft.com/office/officeart/2009/3/layout/HorizontalOrganizationChart"/>
    <dgm:cxn modelId="{9821E444-448C-764C-889C-B372250E5BD9}" type="presOf" srcId="{92328303-400C-4DD8-8ED3-E9E3CDF3CD4C}" destId="{2E9BE664-BA81-FD45-A127-C0368E3408FF}" srcOrd="1" destOrd="0" presId="urn:microsoft.com/office/officeart/2009/3/layout/HorizontalOrganizationChart"/>
    <dgm:cxn modelId="{46B17149-DAAC-5C44-9100-AF786507AA8F}" type="presOf" srcId="{B2CB55A6-7EBD-4D3D-8BC8-50F27BE8813A}" destId="{F27DD17C-A06C-A947-9E10-EF7A377A58FB}" srcOrd="1" destOrd="0" presId="urn:microsoft.com/office/officeart/2009/3/layout/HorizontalOrganizationChart"/>
    <dgm:cxn modelId="{88CD2D53-67E1-2343-9B67-AFCF9E5A2B64}" type="presOf" srcId="{D1E65682-6F7D-4059-9051-8E0A9EC7AAFF}" destId="{EFA8194B-6229-784B-8A08-ADA920EA3CFC}" srcOrd="0" destOrd="0" presId="urn:microsoft.com/office/officeart/2009/3/layout/HorizontalOrganizationChart"/>
    <dgm:cxn modelId="{65560658-4CD5-4C4A-ABA3-43A5795986D9}" type="presOf" srcId="{5A7A4C7F-42E4-4F36-82AA-F54905FE0F81}" destId="{074B4436-5019-5841-A0F3-F7F5682330CA}" srcOrd="1" destOrd="0" presId="urn:microsoft.com/office/officeart/2009/3/layout/HorizontalOrganizationChart"/>
    <dgm:cxn modelId="{26F53A83-94DD-4224-8325-0127D3FF6D02}" srcId="{70EA440B-C9B2-49F2-8EF2-78487338F127}" destId="{B2CB55A6-7EBD-4D3D-8BC8-50F27BE8813A}" srcOrd="0" destOrd="0" parTransId="{C90378D2-FC0B-4A0C-AA8B-82D23DFBE4A7}" sibTransId="{63337C70-1722-4222-94D9-F41DAA06CEF5}"/>
    <dgm:cxn modelId="{26FA7DA0-2172-9647-A3CE-70C881933DBA}" type="presOf" srcId="{5918B08E-F6D4-4031-B579-87866C590341}" destId="{22A086CD-3E7E-7C4B-8A24-98083DDE8699}" srcOrd="0" destOrd="0" presId="urn:microsoft.com/office/officeart/2009/3/layout/HorizontalOrganizationChart"/>
    <dgm:cxn modelId="{513C1CA1-F3E8-E449-AC27-50FC73DB69B7}" type="presOf" srcId="{2E4C63AD-49ED-4963-8B66-9B72F825B78A}" destId="{770E9E86-6F9D-3748-8695-80BAE0F6F7C2}" srcOrd="1" destOrd="0" presId="urn:microsoft.com/office/officeart/2009/3/layout/HorizontalOrganizationChart"/>
    <dgm:cxn modelId="{F7666DA4-E746-4B64-A427-C17EB4DAAC55}" srcId="{5918B08E-F6D4-4031-B579-87866C590341}" destId="{2E4C63AD-49ED-4963-8B66-9B72F825B78A}" srcOrd="0" destOrd="0" parTransId="{2AA399B1-2A4A-475C-94F0-8D4D15B7FCA4}" sibTransId="{F76F9732-4310-4D20-B92B-739F949CD978}"/>
    <dgm:cxn modelId="{8A1851A9-D24F-6846-9DB3-089B4EB4C788}" type="presOf" srcId="{B2CB55A6-7EBD-4D3D-8BC8-50F27BE8813A}" destId="{B2B6037F-6C80-2D45-A65F-EA6A4F20FD90}" srcOrd="0" destOrd="0" presId="urn:microsoft.com/office/officeart/2009/3/layout/HorizontalOrganizationChart"/>
    <dgm:cxn modelId="{C9CEEFAA-0037-9946-950A-E15EB18937F5}" type="presOf" srcId="{92328303-400C-4DD8-8ED3-E9E3CDF3CD4C}" destId="{9EA1F418-F220-814F-8A7A-2E871A4E83DF}" srcOrd="0" destOrd="0" presId="urn:microsoft.com/office/officeart/2009/3/layout/HorizontalOrganizationChart"/>
    <dgm:cxn modelId="{FA483BBF-8A0F-4543-A8E7-0A9D5197040A}" type="presOf" srcId="{5A7A4C7F-42E4-4F36-82AA-F54905FE0F81}" destId="{F982596F-9C9A-3246-9EA3-05E9F1D54843}" srcOrd="0" destOrd="0" presId="urn:microsoft.com/office/officeart/2009/3/layout/HorizontalOrganizationChart"/>
    <dgm:cxn modelId="{1CAAD6C7-23EB-4DDD-988F-79F967DFB239}" srcId="{5A7A4C7F-42E4-4F36-82AA-F54905FE0F81}" destId="{BCB59EA0-96DB-4E14-A0DE-69695DAF79E0}" srcOrd="0" destOrd="0" parTransId="{D1E65682-6F7D-4059-9051-8E0A9EC7AAFF}" sibTransId="{34547B49-E6D0-48DD-BC03-983DC78A10D9}"/>
    <dgm:cxn modelId="{DF8390CA-3EC9-484B-87A9-6ABDE541DDCC}" srcId="{92328303-400C-4DD8-8ED3-E9E3CDF3CD4C}" destId="{5A7A4C7F-42E4-4F36-82AA-F54905FE0F81}" srcOrd="0" destOrd="0" parTransId="{BD74C7B9-5CCC-4875-9D91-89BC2CE55062}" sibTransId="{E9040CE4-2165-4048-94B6-91DB8C3928F4}"/>
    <dgm:cxn modelId="{2A06F6CA-AE52-D040-9228-85498C8664A3}" type="presOf" srcId="{C90378D2-FC0B-4A0C-AA8B-82D23DFBE4A7}" destId="{C1A5956F-28D5-2A4A-8D34-7FC30A2DEBB2}" srcOrd="0" destOrd="0" presId="urn:microsoft.com/office/officeart/2009/3/layout/HorizontalOrganizationChart"/>
    <dgm:cxn modelId="{E52313CB-80BD-40F7-A1F7-CA774C0991AB}" srcId="{2E4C63AD-49ED-4963-8B66-9B72F825B78A}" destId="{92328303-400C-4DD8-8ED3-E9E3CDF3CD4C}" srcOrd="0" destOrd="0" parTransId="{59703897-D8D9-4D7B-865A-8D5E77257FDE}" sibTransId="{680485FB-16E9-45DA-87F7-19B20F395538}"/>
    <dgm:cxn modelId="{1066D0D0-7921-4145-9F76-25F4E8108561}" type="presOf" srcId="{1E4B1C1A-7358-4596-953A-CCC83FDC917C}" destId="{D381E4D7-76D6-474C-A346-08F436A253F9}" srcOrd="0" destOrd="0" presId="urn:microsoft.com/office/officeart/2009/3/layout/HorizontalOrganizationChart"/>
    <dgm:cxn modelId="{AC9A19D9-7D94-3641-9E96-5DDC81CD4EF1}" type="presOf" srcId="{59703897-D8D9-4D7B-865A-8D5E77257FDE}" destId="{EA838533-5A29-1D4F-8161-145E7BEAE9EF}" srcOrd="0" destOrd="0" presId="urn:microsoft.com/office/officeart/2009/3/layout/HorizontalOrganizationChart"/>
    <dgm:cxn modelId="{D53D9FDB-DEBA-AE41-8E90-0DAE20CC9E75}" type="presOf" srcId="{BD74C7B9-5CCC-4875-9D91-89BC2CE55062}" destId="{8C0D7154-9704-A64D-9A14-CDD770FB0A72}" srcOrd="0" destOrd="0" presId="urn:microsoft.com/office/officeart/2009/3/layout/HorizontalOrganizationChart"/>
    <dgm:cxn modelId="{0162F0EA-E0A9-814F-B324-F3F7C5094208}" type="presOf" srcId="{BCB59EA0-96DB-4E14-A0DE-69695DAF79E0}" destId="{3429A42E-F6A8-DC44-AF7D-9184CBB75D34}" srcOrd="0" destOrd="0" presId="urn:microsoft.com/office/officeart/2009/3/layout/HorizontalOrganizationChart"/>
    <dgm:cxn modelId="{24797CFD-17B6-0A43-AAD0-22D7396482FC}" type="presOf" srcId="{70EA440B-C9B2-49F2-8EF2-78487338F127}" destId="{D1BE2147-81B6-9E40-B90F-7923274EDC21}" srcOrd="0" destOrd="0" presId="urn:microsoft.com/office/officeart/2009/3/layout/HorizontalOrganizationChart"/>
    <dgm:cxn modelId="{7820F8CA-5272-1A46-A815-D96A41456322}" type="presParOf" srcId="{22A086CD-3E7E-7C4B-8A24-98083DDE8699}" destId="{1BC2560A-B5AA-0D48-BB2B-D09D765D283C}" srcOrd="0" destOrd="0" presId="urn:microsoft.com/office/officeart/2009/3/layout/HorizontalOrganizationChart"/>
    <dgm:cxn modelId="{6BA79485-FC9A-094D-A161-0CBD08727EEE}" type="presParOf" srcId="{1BC2560A-B5AA-0D48-BB2B-D09D765D283C}" destId="{8CC9274B-BD57-964A-81B2-E56C125D49BC}" srcOrd="0" destOrd="0" presId="urn:microsoft.com/office/officeart/2009/3/layout/HorizontalOrganizationChart"/>
    <dgm:cxn modelId="{F0C73A65-D554-BE4D-9242-2F6123C228F7}" type="presParOf" srcId="{8CC9274B-BD57-964A-81B2-E56C125D49BC}" destId="{6F6B270B-E22D-7841-A219-DE7139B19C1E}" srcOrd="0" destOrd="0" presId="urn:microsoft.com/office/officeart/2009/3/layout/HorizontalOrganizationChart"/>
    <dgm:cxn modelId="{18C5E668-AC25-7A4B-A48D-7BBB5ACECEF2}" type="presParOf" srcId="{8CC9274B-BD57-964A-81B2-E56C125D49BC}" destId="{770E9E86-6F9D-3748-8695-80BAE0F6F7C2}" srcOrd="1" destOrd="0" presId="urn:microsoft.com/office/officeart/2009/3/layout/HorizontalOrganizationChart"/>
    <dgm:cxn modelId="{94203966-489B-064E-B9E2-A285CCFBAEF2}" type="presParOf" srcId="{1BC2560A-B5AA-0D48-BB2B-D09D765D283C}" destId="{F6B188BB-A4EF-1549-BAD5-AF66143C871E}" srcOrd="1" destOrd="0" presId="urn:microsoft.com/office/officeart/2009/3/layout/HorizontalOrganizationChart"/>
    <dgm:cxn modelId="{9C36C6DD-975F-5B4D-8F5A-954670F2CE93}" type="presParOf" srcId="{F6B188BB-A4EF-1549-BAD5-AF66143C871E}" destId="{EA838533-5A29-1D4F-8161-145E7BEAE9EF}" srcOrd="0" destOrd="0" presId="urn:microsoft.com/office/officeart/2009/3/layout/HorizontalOrganizationChart"/>
    <dgm:cxn modelId="{2F92440C-9C2A-2846-9045-4DFFBED1DE04}" type="presParOf" srcId="{F6B188BB-A4EF-1549-BAD5-AF66143C871E}" destId="{7BAA5FE7-1F58-0144-91EF-7C864402AACD}" srcOrd="1" destOrd="0" presId="urn:microsoft.com/office/officeart/2009/3/layout/HorizontalOrganizationChart"/>
    <dgm:cxn modelId="{5D73C037-ADBA-6E4F-8C14-FF4902F301E9}" type="presParOf" srcId="{7BAA5FE7-1F58-0144-91EF-7C864402AACD}" destId="{A7757697-3BA3-2545-970E-142E07B5AA82}" srcOrd="0" destOrd="0" presId="urn:microsoft.com/office/officeart/2009/3/layout/HorizontalOrganizationChart"/>
    <dgm:cxn modelId="{7F40D5C8-6C08-A749-B068-025242D0B23B}" type="presParOf" srcId="{A7757697-3BA3-2545-970E-142E07B5AA82}" destId="{9EA1F418-F220-814F-8A7A-2E871A4E83DF}" srcOrd="0" destOrd="0" presId="urn:microsoft.com/office/officeart/2009/3/layout/HorizontalOrganizationChart"/>
    <dgm:cxn modelId="{6DF47C9B-0F5F-5347-AC5F-9AC7C6F6C594}" type="presParOf" srcId="{A7757697-3BA3-2545-970E-142E07B5AA82}" destId="{2E9BE664-BA81-FD45-A127-C0368E3408FF}" srcOrd="1" destOrd="0" presId="urn:microsoft.com/office/officeart/2009/3/layout/HorizontalOrganizationChart"/>
    <dgm:cxn modelId="{7A336834-6B11-AE4D-9E65-AFD60DF2A9A7}" type="presParOf" srcId="{7BAA5FE7-1F58-0144-91EF-7C864402AACD}" destId="{19F07DDA-6472-274E-BF3F-3AB054C8B6A9}" srcOrd="1" destOrd="0" presId="urn:microsoft.com/office/officeart/2009/3/layout/HorizontalOrganizationChart"/>
    <dgm:cxn modelId="{C1FACF51-74AE-8148-8F74-BCADBC7ADB52}" type="presParOf" srcId="{19F07DDA-6472-274E-BF3F-3AB054C8B6A9}" destId="{8C0D7154-9704-A64D-9A14-CDD770FB0A72}" srcOrd="0" destOrd="0" presId="urn:microsoft.com/office/officeart/2009/3/layout/HorizontalOrganizationChart"/>
    <dgm:cxn modelId="{51573B1D-36C5-CC43-86DD-4A4F18A196BF}" type="presParOf" srcId="{19F07DDA-6472-274E-BF3F-3AB054C8B6A9}" destId="{C256053C-E681-D146-8C57-5C86F6D9EE65}" srcOrd="1" destOrd="0" presId="urn:microsoft.com/office/officeart/2009/3/layout/HorizontalOrganizationChart"/>
    <dgm:cxn modelId="{FD1D48C4-CFE1-9A4C-BAA3-9ECABD2C7925}" type="presParOf" srcId="{C256053C-E681-D146-8C57-5C86F6D9EE65}" destId="{A5B165EB-223B-BC4E-AE13-DDEB18AF1DAA}" srcOrd="0" destOrd="0" presId="urn:microsoft.com/office/officeart/2009/3/layout/HorizontalOrganizationChart"/>
    <dgm:cxn modelId="{EEC41D1E-9471-DD46-9CE6-FFC74FBC7D8F}" type="presParOf" srcId="{A5B165EB-223B-BC4E-AE13-DDEB18AF1DAA}" destId="{F982596F-9C9A-3246-9EA3-05E9F1D54843}" srcOrd="0" destOrd="0" presId="urn:microsoft.com/office/officeart/2009/3/layout/HorizontalOrganizationChart"/>
    <dgm:cxn modelId="{5B6F5937-7B78-5C49-B6FC-9E663EE8CA82}" type="presParOf" srcId="{A5B165EB-223B-BC4E-AE13-DDEB18AF1DAA}" destId="{074B4436-5019-5841-A0F3-F7F5682330CA}" srcOrd="1" destOrd="0" presId="urn:microsoft.com/office/officeart/2009/3/layout/HorizontalOrganizationChart"/>
    <dgm:cxn modelId="{658BFDD6-59B2-1646-AF0A-5D9BD5E21C45}" type="presParOf" srcId="{C256053C-E681-D146-8C57-5C86F6D9EE65}" destId="{1203A4B9-420A-BD46-BFE4-A632542CFD5A}" srcOrd="1" destOrd="0" presId="urn:microsoft.com/office/officeart/2009/3/layout/HorizontalOrganizationChart"/>
    <dgm:cxn modelId="{45FA2E16-942D-B94A-B69E-17A348941648}" type="presParOf" srcId="{1203A4B9-420A-BD46-BFE4-A632542CFD5A}" destId="{EFA8194B-6229-784B-8A08-ADA920EA3CFC}" srcOrd="0" destOrd="0" presId="urn:microsoft.com/office/officeart/2009/3/layout/HorizontalOrganizationChart"/>
    <dgm:cxn modelId="{3C521BE4-B1A9-924D-91B8-EEC19E5FB83D}" type="presParOf" srcId="{1203A4B9-420A-BD46-BFE4-A632542CFD5A}" destId="{82D44D07-8DD7-4C48-81BB-57F1D6A3E21F}" srcOrd="1" destOrd="0" presId="urn:microsoft.com/office/officeart/2009/3/layout/HorizontalOrganizationChart"/>
    <dgm:cxn modelId="{3CCA9F7F-4342-8F42-931E-C50AFF9132F6}" type="presParOf" srcId="{82D44D07-8DD7-4C48-81BB-57F1D6A3E21F}" destId="{6537365B-E872-5C4C-9968-E71342BB3755}" srcOrd="0" destOrd="0" presId="urn:microsoft.com/office/officeart/2009/3/layout/HorizontalOrganizationChart"/>
    <dgm:cxn modelId="{183181F3-4D6A-224D-A3F5-7D3852654894}" type="presParOf" srcId="{6537365B-E872-5C4C-9968-E71342BB3755}" destId="{3429A42E-F6A8-DC44-AF7D-9184CBB75D34}" srcOrd="0" destOrd="0" presId="urn:microsoft.com/office/officeart/2009/3/layout/HorizontalOrganizationChart"/>
    <dgm:cxn modelId="{43F7FE6C-643D-B543-B76D-1AF32A1FB941}" type="presParOf" srcId="{6537365B-E872-5C4C-9968-E71342BB3755}" destId="{60F01BED-6989-D546-A9F4-31420CEFB141}" srcOrd="1" destOrd="0" presId="urn:microsoft.com/office/officeart/2009/3/layout/HorizontalOrganizationChart"/>
    <dgm:cxn modelId="{60168967-3338-0B48-93AA-691882A062A1}" type="presParOf" srcId="{82D44D07-8DD7-4C48-81BB-57F1D6A3E21F}" destId="{4FD1112F-A500-CD4A-90FB-0344BC8E1CD7}" srcOrd="1" destOrd="0" presId="urn:microsoft.com/office/officeart/2009/3/layout/HorizontalOrganizationChart"/>
    <dgm:cxn modelId="{D17E1E12-BD79-CE47-8C63-9C815C1E96C6}" type="presParOf" srcId="{82D44D07-8DD7-4C48-81BB-57F1D6A3E21F}" destId="{3E523279-0EA0-0B45-A599-6F02FC29BBB3}" srcOrd="2" destOrd="0" presId="urn:microsoft.com/office/officeart/2009/3/layout/HorizontalOrganizationChart"/>
    <dgm:cxn modelId="{4328C322-3ABC-7A45-9DD4-2B6A5330466B}" type="presParOf" srcId="{C256053C-E681-D146-8C57-5C86F6D9EE65}" destId="{2A401FD3-2941-104B-9FE4-7A845A398942}" srcOrd="2" destOrd="0" presId="urn:microsoft.com/office/officeart/2009/3/layout/HorizontalOrganizationChart"/>
    <dgm:cxn modelId="{AA6F8F1B-6F29-A842-B7B0-C48983D9A3BD}" type="presParOf" srcId="{19F07DDA-6472-274E-BF3F-3AB054C8B6A9}" destId="{D381E4D7-76D6-474C-A346-08F436A253F9}" srcOrd="2" destOrd="0" presId="urn:microsoft.com/office/officeart/2009/3/layout/HorizontalOrganizationChart"/>
    <dgm:cxn modelId="{8F02DA51-7FB1-D642-8738-057FF075161D}" type="presParOf" srcId="{19F07DDA-6472-274E-BF3F-3AB054C8B6A9}" destId="{EBCCE853-F817-9C46-BD6C-9D7D807CF157}" srcOrd="3" destOrd="0" presId="urn:microsoft.com/office/officeart/2009/3/layout/HorizontalOrganizationChart"/>
    <dgm:cxn modelId="{1B22DEEF-531D-AB4B-A260-49692A8D8937}" type="presParOf" srcId="{EBCCE853-F817-9C46-BD6C-9D7D807CF157}" destId="{A94AEC87-5418-0247-90CB-24428D46F2D1}" srcOrd="0" destOrd="0" presId="urn:microsoft.com/office/officeart/2009/3/layout/HorizontalOrganizationChart"/>
    <dgm:cxn modelId="{758064DD-31DA-3245-8342-3C294B49D53A}" type="presParOf" srcId="{A94AEC87-5418-0247-90CB-24428D46F2D1}" destId="{D1BE2147-81B6-9E40-B90F-7923274EDC21}" srcOrd="0" destOrd="0" presId="urn:microsoft.com/office/officeart/2009/3/layout/HorizontalOrganizationChart"/>
    <dgm:cxn modelId="{C8ADF5D8-F7CF-B64C-9AE3-56496164EC82}" type="presParOf" srcId="{A94AEC87-5418-0247-90CB-24428D46F2D1}" destId="{982A0702-BB11-4146-937A-9B7E8CA180D4}" srcOrd="1" destOrd="0" presId="urn:microsoft.com/office/officeart/2009/3/layout/HorizontalOrganizationChart"/>
    <dgm:cxn modelId="{B50C13FF-994D-F34F-816D-4E4A483B5DFB}" type="presParOf" srcId="{EBCCE853-F817-9C46-BD6C-9D7D807CF157}" destId="{F9817A80-3032-4340-B9C3-BB61FFB42EC6}" srcOrd="1" destOrd="0" presId="urn:microsoft.com/office/officeart/2009/3/layout/HorizontalOrganizationChart"/>
    <dgm:cxn modelId="{B9CBCEFF-E8AF-9B45-9CAE-A70EEB2BB151}" type="presParOf" srcId="{F9817A80-3032-4340-B9C3-BB61FFB42EC6}" destId="{C1A5956F-28D5-2A4A-8D34-7FC30A2DEBB2}" srcOrd="0" destOrd="0" presId="urn:microsoft.com/office/officeart/2009/3/layout/HorizontalOrganizationChart"/>
    <dgm:cxn modelId="{9F871F9E-C323-C646-9A0F-5ECAED053B17}" type="presParOf" srcId="{F9817A80-3032-4340-B9C3-BB61FFB42EC6}" destId="{8ACAB35A-BF4E-D24C-9C42-26231AA88330}" srcOrd="1" destOrd="0" presId="urn:microsoft.com/office/officeart/2009/3/layout/HorizontalOrganizationChart"/>
    <dgm:cxn modelId="{0A79D8AF-41BF-E644-B6FA-02AE4DA44142}" type="presParOf" srcId="{8ACAB35A-BF4E-D24C-9C42-26231AA88330}" destId="{E5F4C0E9-8624-AC44-8C6A-5AB0AD0BC158}" srcOrd="0" destOrd="0" presId="urn:microsoft.com/office/officeart/2009/3/layout/HorizontalOrganizationChart"/>
    <dgm:cxn modelId="{3B7F7E35-6029-7B41-A642-FF16A1963ACA}" type="presParOf" srcId="{E5F4C0E9-8624-AC44-8C6A-5AB0AD0BC158}" destId="{B2B6037F-6C80-2D45-A65F-EA6A4F20FD90}" srcOrd="0" destOrd="0" presId="urn:microsoft.com/office/officeart/2009/3/layout/HorizontalOrganizationChart"/>
    <dgm:cxn modelId="{79EEB9DD-F305-C44A-8695-047C99EE8C36}" type="presParOf" srcId="{E5F4C0E9-8624-AC44-8C6A-5AB0AD0BC158}" destId="{F27DD17C-A06C-A947-9E10-EF7A377A58FB}" srcOrd="1" destOrd="0" presId="urn:microsoft.com/office/officeart/2009/3/layout/HorizontalOrganizationChart"/>
    <dgm:cxn modelId="{920586F0-67ED-1D43-BF9F-2B7317F49BA7}" type="presParOf" srcId="{8ACAB35A-BF4E-D24C-9C42-26231AA88330}" destId="{025FCB6E-7615-7F40-A565-C19422BCA205}" srcOrd="1" destOrd="0" presId="urn:microsoft.com/office/officeart/2009/3/layout/HorizontalOrganizationChart"/>
    <dgm:cxn modelId="{D595B272-9984-C944-85E9-A4D540A2C688}" type="presParOf" srcId="{8ACAB35A-BF4E-D24C-9C42-26231AA88330}" destId="{EE5E60EB-F583-5746-B609-0733C1EDB73D}" srcOrd="2" destOrd="0" presId="urn:microsoft.com/office/officeart/2009/3/layout/HorizontalOrganizationChart"/>
    <dgm:cxn modelId="{2C2C3FF8-A759-6144-A4BD-86E759EC7BA3}" type="presParOf" srcId="{EBCCE853-F817-9C46-BD6C-9D7D807CF157}" destId="{CFE9F3CE-8728-AC46-9C5D-F19EC5EAC0B5}" srcOrd="2" destOrd="0" presId="urn:microsoft.com/office/officeart/2009/3/layout/HorizontalOrganizationChart"/>
    <dgm:cxn modelId="{2079D12C-B377-F94B-9E9F-62F208024ECE}" type="presParOf" srcId="{7BAA5FE7-1F58-0144-91EF-7C864402AACD}" destId="{377F9967-C465-2140-8512-A10521D6FAB7}" srcOrd="2" destOrd="0" presId="urn:microsoft.com/office/officeart/2009/3/layout/HorizontalOrganizationChart"/>
    <dgm:cxn modelId="{E98CD686-D0BB-FD4F-8678-CFCC1EF049D6}" type="presParOf" srcId="{1BC2560A-B5AA-0D48-BB2B-D09D765D283C}" destId="{5ACB93CC-92A4-9B4C-839D-A66B6846E19C}" srcOrd="2" destOrd="0" presId="urn:microsoft.com/office/officeart/2009/3/layout/HorizontalOrganizationChar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4147D85-8669-4ED6-8113-291481612C59}"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B4F52A52-5D76-4072-96EF-933C786B5A7C}">
      <dgm:prSet phldrT="[Text]"/>
      <dgm:spPr>
        <a:solidFill>
          <a:schemeClr val="bg1"/>
        </a:solidFill>
        <a:ln w="19050">
          <a:solidFill>
            <a:schemeClr val="accent1"/>
          </a:solidFill>
        </a:ln>
      </dgm:spPr>
      <dgm:t>
        <a:bodyPr lIns="182880" tIns="182880" rIns="182880" bIns="182880"/>
        <a:lstStyle/>
        <a:p>
          <a:pPr>
            <a:lnSpc>
              <a:spcPct val="90000"/>
            </a:lnSpc>
          </a:pPr>
          <a:r>
            <a:rPr lang="en-US" sz="2200" b="1" dirty="0">
              <a:solidFill>
                <a:srgbClr val="535353"/>
              </a:solidFill>
            </a:rPr>
            <a:t>All</a:t>
          </a:r>
          <a:r>
            <a:rPr lang="en-US" sz="2200" dirty="0">
              <a:solidFill>
                <a:srgbClr val="535353"/>
              </a:solidFill>
            </a:rPr>
            <a:t> </a:t>
          </a:r>
          <a:r>
            <a:rPr lang="en-US" sz="2200" dirty="0" err="1">
              <a:solidFill>
                <a:srgbClr val="535353"/>
              </a:solidFill>
            </a:rPr>
            <a:t>CARe</a:t>
          </a:r>
          <a:r>
            <a:rPr lang="en-US" sz="2200" dirty="0">
              <a:solidFill>
                <a:srgbClr val="535353"/>
              </a:solidFill>
            </a:rPr>
            <a:t> cases require:</a:t>
          </a:r>
        </a:p>
      </dgm:t>
    </dgm:pt>
    <dgm:pt modelId="{14B39F8A-F7F7-46DC-BB66-8E88EF044512}" type="parTrans" cxnId="{7459A8FD-C1BF-4BD4-B553-19A5E8AAD13B}">
      <dgm:prSet/>
      <dgm:spPr/>
      <dgm:t>
        <a:bodyPr/>
        <a:lstStyle/>
        <a:p>
          <a:endParaRPr lang="en-US"/>
        </a:p>
      </dgm:t>
    </dgm:pt>
    <dgm:pt modelId="{078218CA-97AE-4CEC-AB33-C6788426ADE5}" type="sibTrans" cxnId="{7459A8FD-C1BF-4BD4-B553-19A5E8AAD13B}">
      <dgm:prSet/>
      <dgm:spPr/>
      <dgm:t>
        <a:bodyPr/>
        <a:lstStyle/>
        <a:p>
          <a:endParaRPr lang="en-US"/>
        </a:p>
      </dgm:t>
    </dgm:pt>
    <dgm:pt modelId="{116FEF00-D36F-49DC-803B-D40C1AC48969}">
      <dgm:prSet phldrT="[Text]"/>
      <dgm:spPr>
        <a:solidFill>
          <a:schemeClr val="bg1"/>
        </a:solidFill>
        <a:ln w="19050">
          <a:solidFill>
            <a:schemeClr val="accent2"/>
          </a:solidFill>
        </a:ln>
      </dgm:spPr>
      <dgm:t>
        <a:bodyPr lIns="182880" tIns="182880" rIns="182880" bIns="182880"/>
        <a:lstStyle/>
        <a:p>
          <a:pPr>
            <a:lnSpc>
              <a:spcPct val="90000"/>
            </a:lnSpc>
          </a:pPr>
          <a:r>
            <a:rPr lang="en-US" sz="2100" dirty="0" err="1">
              <a:solidFill>
                <a:srgbClr val="535353"/>
              </a:solidFill>
            </a:rPr>
            <a:t>CARe</a:t>
          </a:r>
          <a:r>
            <a:rPr lang="en-US" sz="2100" dirty="0">
              <a:solidFill>
                <a:srgbClr val="535353"/>
              </a:solidFill>
            </a:rPr>
            <a:t> insurer cases </a:t>
          </a:r>
          <a:r>
            <a:rPr lang="en-US" sz="2100" b="1" u="none" dirty="0">
              <a:solidFill>
                <a:srgbClr val="535353"/>
              </a:solidFill>
            </a:rPr>
            <a:t>additionally</a:t>
          </a:r>
          <a:r>
            <a:rPr lang="en-US" sz="2100" dirty="0">
              <a:solidFill>
                <a:srgbClr val="535353"/>
              </a:solidFill>
            </a:rPr>
            <a:t> require:</a:t>
          </a:r>
        </a:p>
      </dgm:t>
    </dgm:pt>
    <dgm:pt modelId="{8CD7D33C-3BB8-487E-ADCB-89A21D5E056F}" type="parTrans" cxnId="{A91CEBAB-A4F7-4858-8134-2FD23B0D58A1}">
      <dgm:prSet/>
      <dgm:spPr/>
      <dgm:t>
        <a:bodyPr/>
        <a:lstStyle/>
        <a:p>
          <a:endParaRPr lang="en-US"/>
        </a:p>
      </dgm:t>
    </dgm:pt>
    <dgm:pt modelId="{D14ADE28-05A3-441D-9BF2-3E8163EE20EA}" type="sibTrans" cxnId="{A91CEBAB-A4F7-4858-8134-2FD23B0D58A1}">
      <dgm:prSet/>
      <dgm:spPr/>
      <dgm:t>
        <a:bodyPr/>
        <a:lstStyle/>
        <a:p>
          <a:endParaRPr lang="en-US"/>
        </a:p>
      </dgm:t>
    </dgm:pt>
    <dgm:pt modelId="{C98705F6-5EEF-4091-BB6F-381DA1E60202}">
      <dgm:prSet phldrT="[Text]" custT="1"/>
      <dgm:spPr>
        <a:solidFill>
          <a:schemeClr val="bg1"/>
        </a:solidFill>
        <a:ln w="19050">
          <a:solidFill>
            <a:schemeClr val="accent1"/>
          </a:solidFill>
        </a:ln>
      </dgm:spPr>
      <dgm:t>
        <a:bodyPr lIns="182880" tIns="182880" rIns="182880" bIns="182880"/>
        <a:lstStyle/>
        <a:p>
          <a:pPr>
            <a:lnSpc>
              <a:spcPct val="100000"/>
            </a:lnSpc>
          </a:pPr>
          <a:r>
            <a:rPr lang="en-US" sz="1800" b="0" dirty="0">
              <a:solidFill>
                <a:srgbClr val="535353"/>
              </a:solidFill>
            </a:rPr>
            <a:t>Resolution conversation </a:t>
          </a:r>
          <a:r>
            <a:rPr lang="en-US" sz="1800" dirty="0">
              <a:solidFill>
                <a:srgbClr val="535353"/>
              </a:solidFill>
            </a:rPr>
            <a:t>with patient/family re: event review findings and any improvements that will be made</a:t>
          </a:r>
        </a:p>
      </dgm:t>
    </dgm:pt>
    <dgm:pt modelId="{2B04EC29-8BE0-41EE-8573-969AFAC3EF01}" type="parTrans" cxnId="{46FC65C0-8CB8-4992-AA6F-9B76E151CA8D}">
      <dgm:prSet/>
      <dgm:spPr/>
      <dgm:t>
        <a:bodyPr/>
        <a:lstStyle/>
        <a:p>
          <a:endParaRPr lang="en-US"/>
        </a:p>
      </dgm:t>
    </dgm:pt>
    <dgm:pt modelId="{AAF49D2C-4556-43CB-B026-D1D2BEE6053F}" type="sibTrans" cxnId="{46FC65C0-8CB8-4992-AA6F-9B76E151CA8D}">
      <dgm:prSet/>
      <dgm:spPr/>
      <dgm:t>
        <a:bodyPr/>
        <a:lstStyle/>
        <a:p>
          <a:endParaRPr lang="en-US"/>
        </a:p>
      </dgm:t>
    </dgm:pt>
    <dgm:pt modelId="{A8F3CBA7-9591-4269-AF71-E81187132886}">
      <dgm:prSet phldrT="[Text]" custT="1"/>
      <dgm:spPr>
        <a:solidFill>
          <a:schemeClr val="bg1"/>
        </a:solidFill>
        <a:ln w="19050">
          <a:solidFill>
            <a:schemeClr val="accent2"/>
          </a:solidFill>
        </a:ln>
      </dgm:spPr>
      <dgm:t>
        <a:bodyPr lIns="182880" tIns="182880" rIns="182880" bIns="182880"/>
        <a:lstStyle/>
        <a:p>
          <a:pPr>
            <a:lnSpc>
              <a:spcPct val="100000"/>
            </a:lnSpc>
          </a:pPr>
          <a:r>
            <a:rPr lang="en-US" sz="1800" dirty="0">
              <a:solidFill>
                <a:srgbClr val="535353"/>
              </a:solidFill>
            </a:rPr>
            <a:t>Proactively offering to connect patient/family to claims/insurer for further review and potential financial compensation</a:t>
          </a:r>
        </a:p>
      </dgm:t>
    </dgm:pt>
    <dgm:pt modelId="{E7650024-D3EA-4C2A-8667-075DFE3146D2}" type="parTrans" cxnId="{F39FF50E-3B82-44FF-8551-9FCB73A7833D}">
      <dgm:prSet/>
      <dgm:spPr/>
      <dgm:t>
        <a:bodyPr/>
        <a:lstStyle/>
        <a:p>
          <a:endParaRPr lang="en-US"/>
        </a:p>
      </dgm:t>
    </dgm:pt>
    <dgm:pt modelId="{2F5B7661-D843-48CA-A09E-7CEFFD8C8598}" type="sibTrans" cxnId="{F39FF50E-3B82-44FF-8551-9FCB73A7833D}">
      <dgm:prSet/>
      <dgm:spPr/>
      <dgm:t>
        <a:bodyPr/>
        <a:lstStyle/>
        <a:p>
          <a:endParaRPr lang="en-US"/>
        </a:p>
      </dgm:t>
    </dgm:pt>
    <dgm:pt modelId="{6C9187B5-3265-43EF-836E-282AF3D9FEA6}">
      <dgm:prSet phldrT="[Text]" custT="1"/>
      <dgm:spPr>
        <a:solidFill>
          <a:schemeClr val="bg1"/>
        </a:solidFill>
        <a:ln w="19050">
          <a:solidFill>
            <a:schemeClr val="accent1"/>
          </a:solidFill>
        </a:ln>
      </dgm:spPr>
      <dgm:t>
        <a:bodyPr lIns="182880" tIns="182880" rIns="182880" bIns="182880"/>
        <a:lstStyle/>
        <a:p>
          <a:pPr>
            <a:lnSpc>
              <a:spcPct val="100000"/>
            </a:lnSpc>
          </a:pPr>
          <a:r>
            <a:rPr lang="en-US" sz="1800" dirty="0">
              <a:solidFill>
                <a:srgbClr val="535353"/>
              </a:solidFill>
            </a:rPr>
            <a:t>Consideration of </a:t>
          </a:r>
          <a:r>
            <a:rPr lang="en-US" sz="1800" dirty="0" err="1">
              <a:solidFill>
                <a:srgbClr val="535353"/>
              </a:solidFill>
            </a:rPr>
            <a:t>CARe</a:t>
          </a:r>
          <a:r>
            <a:rPr lang="en-US" sz="1800" dirty="0">
              <a:solidFill>
                <a:srgbClr val="535353"/>
              </a:solidFill>
            </a:rPr>
            <a:t> Support (aka service recovery)</a:t>
          </a:r>
        </a:p>
      </dgm:t>
    </dgm:pt>
    <dgm:pt modelId="{2D702FBC-4A7F-4174-AA49-3AD69D25280B}" type="parTrans" cxnId="{F42F65BB-C3B0-40BA-8917-160316CA61DA}">
      <dgm:prSet/>
      <dgm:spPr/>
      <dgm:t>
        <a:bodyPr/>
        <a:lstStyle/>
        <a:p>
          <a:endParaRPr lang="en-US"/>
        </a:p>
      </dgm:t>
    </dgm:pt>
    <dgm:pt modelId="{8AD5359F-CD42-4DE8-98D0-8C71B2006014}" type="sibTrans" cxnId="{F42F65BB-C3B0-40BA-8917-160316CA61DA}">
      <dgm:prSet/>
      <dgm:spPr/>
      <dgm:t>
        <a:bodyPr/>
        <a:lstStyle/>
        <a:p>
          <a:endParaRPr lang="en-US"/>
        </a:p>
      </dgm:t>
    </dgm:pt>
    <dgm:pt modelId="{69F81A60-4DF7-4E84-ADC9-14120FB171CF}" type="pres">
      <dgm:prSet presAssocID="{54147D85-8669-4ED6-8113-291481612C59}" presName="diagram" presStyleCnt="0">
        <dgm:presLayoutVars>
          <dgm:dir/>
          <dgm:resizeHandles val="exact"/>
        </dgm:presLayoutVars>
      </dgm:prSet>
      <dgm:spPr/>
    </dgm:pt>
    <dgm:pt modelId="{D33ADB0B-4BAF-43C3-B2CB-20FF4DAF07D5}" type="pres">
      <dgm:prSet presAssocID="{B4F52A52-5D76-4072-96EF-933C786B5A7C}" presName="node" presStyleLbl="node1" presStyleIdx="0" presStyleCnt="2" custScaleX="106160" custScaleY="118234">
        <dgm:presLayoutVars>
          <dgm:bulletEnabled val="1"/>
        </dgm:presLayoutVars>
      </dgm:prSet>
      <dgm:spPr/>
    </dgm:pt>
    <dgm:pt modelId="{D77A31BB-05E8-4643-96A3-2A265732519F}" type="pres">
      <dgm:prSet presAssocID="{078218CA-97AE-4CEC-AB33-C6788426ADE5}" presName="sibTrans" presStyleCnt="0"/>
      <dgm:spPr/>
    </dgm:pt>
    <dgm:pt modelId="{62E1E660-7ACC-4BE3-8E02-B2C51ACD9957}" type="pres">
      <dgm:prSet presAssocID="{116FEF00-D36F-49DC-803B-D40C1AC48969}" presName="node" presStyleLbl="node1" presStyleIdx="1" presStyleCnt="2" custScaleX="106160">
        <dgm:presLayoutVars>
          <dgm:bulletEnabled val="1"/>
        </dgm:presLayoutVars>
      </dgm:prSet>
      <dgm:spPr/>
    </dgm:pt>
  </dgm:ptLst>
  <dgm:cxnLst>
    <dgm:cxn modelId="{F39FF50E-3B82-44FF-8551-9FCB73A7833D}" srcId="{116FEF00-D36F-49DC-803B-D40C1AC48969}" destId="{A8F3CBA7-9591-4269-AF71-E81187132886}" srcOrd="0" destOrd="0" parTransId="{E7650024-D3EA-4C2A-8667-075DFE3146D2}" sibTransId="{2F5B7661-D843-48CA-A09E-7CEFFD8C8598}"/>
    <dgm:cxn modelId="{125D0818-6AC1-45B2-8E86-A41BECD3CDF9}" type="presOf" srcId="{6C9187B5-3265-43EF-836E-282AF3D9FEA6}" destId="{D33ADB0B-4BAF-43C3-B2CB-20FF4DAF07D5}" srcOrd="0" destOrd="2" presId="urn:microsoft.com/office/officeart/2005/8/layout/default"/>
    <dgm:cxn modelId="{ED5D5436-02B4-4A94-8DA8-69EB42CE3105}" type="presOf" srcId="{B4F52A52-5D76-4072-96EF-933C786B5A7C}" destId="{D33ADB0B-4BAF-43C3-B2CB-20FF4DAF07D5}" srcOrd="0" destOrd="0" presId="urn:microsoft.com/office/officeart/2005/8/layout/default"/>
    <dgm:cxn modelId="{A049A339-A2E4-4D1C-A350-717E8C6E4AE0}" type="presOf" srcId="{C98705F6-5EEF-4091-BB6F-381DA1E60202}" destId="{D33ADB0B-4BAF-43C3-B2CB-20FF4DAF07D5}" srcOrd="0" destOrd="1" presId="urn:microsoft.com/office/officeart/2005/8/layout/default"/>
    <dgm:cxn modelId="{BFA2EF3A-71C5-4BC1-B8AF-86D4789A24B0}" type="presOf" srcId="{54147D85-8669-4ED6-8113-291481612C59}" destId="{69F81A60-4DF7-4E84-ADC9-14120FB171CF}" srcOrd="0" destOrd="0" presId="urn:microsoft.com/office/officeart/2005/8/layout/default"/>
    <dgm:cxn modelId="{088A874F-9ADE-4248-A1FC-16B693E40B09}" type="presOf" srcId="{116FEF00-D36F-49DC-803B-D40C1AC48969}" destId="{62E1E660-7ACC-4BE3-8E02-B2C51ACD9957}" srcOrd="0" destOrd="0" presId="urn:microsoft.com/office/officeart/2005/8/layout/default"/>
    <dgm:cxn modelId="{A91CEBAB-A4F7-4858-8134-2FD23B0D58A1}" srcId="{54147D85-8669-4ED6-8113-291481612C59}" destId="{116FEF00-D36F-49DC-803B-D40C1AC48969}" srcOrd="1" destOrd="0" parTransId="{8CD7D33C-3BB8-487E-ADCB-89A21D5E056F}" sibTransId="{D14ADE28-05A3-441D-9BF2-3E8163EE20EA}"/>
    <dgm:cxn modelId="{F02EAAB2-CDE9-472B-857E-8F6C1E64B5CA}" type="presOf" srcId="{A8F3CBA7-9591-4269-AF71-E81187132886}" destId="{62E1E660-7ACC-4BE3-8E02-B2C51ACD9957}" srcOrd="0" destOrd="1" presId="urn:microsoft.com/office/officeart/2005/8/layout/default"/>
    <dgm:cxn modelId="{F42F65BB-C3B0-40BA-8917-160316CA61DA}" srcId="{B4F52A52-5D76-4072-96EF-933C786B5A7C}" destId="{6C9187B5-3265-43EF-836E-282AF3D9FEA6}" srcOrd="1" destOrd="0" parTransId="{2D702FBC-4A7F-4174-AA49-3AD69D25280B}" sibTransId="{8AD5359F-CD42-4DE8-98D0-8C71B2006014}"/>
    <dgm:cxn modelId="{46FC65C0-8CB8-4992-AA6F-9B76E151CA8D}" srcId="{B4F52A52-5D76-4072-96EF-933C786B5A7C}" destId="{C98705F6-5EEF-4091-BB6F-381DA1E60202}" srcOrd="0" destOrd="0" parTransId="{2B04EC29-8BE0-41EE-8573-969AFAC3EF01}" sibTransId="{AAF49D2C-4556-43CB-B026-D1D2BEE6053F}"/>
    <dgm:cxn modelId="{7459A8FD-C1BF-4BD4-B553-19A5E8AAD13B}" srcId="{54147D85-8669-4ED6-8113-291481612C59}" destId="{B4F52A52-5D76-4072-96EF-933C786B5A7C}" srcOrd="0" destOrd="0" parTransId="{14B39F8A-F7F7-46DC-BB66-8E88EF044512}" sibTransId="{078218CA-97AE-4CEC-AB33-C6788426ADE5}"/>
    <dgm:cxn modelId="{A6DF2856-1325-4786-86C5-747B0C4BFD57}" type="presParOf" srcId="{69F81A60-4DF7-4E84-ADC9-14120FB171CF}" destId="{D33ADB0B-4BAF-43C3-B2CB-20FF4DAF07D5}" srcOrd="0" destOrd="0" presId="urn:microsoft.com/office/officeart/2005/8/layout/default"/>
    <dgm:cxn modelId="{85361765-59E3-41B8-B66F-725498764105}" type="presParOf" srcId="{69F81A60-4DF7-4E84-ADC9-14120FB171CF}" destId="{D77A31BB-05E8-4643-96A3-2A265732519F}" srcOrd="1" destOrd="0" presId="urn:microsoft.com/office/officeart/2005/8/layout/default"/>
    <dgm:cxn modelId="{612E6ECF-1748-416A-B247-745FA7D22E6E}" type="presParOf" srcId="{69F81A60-4DF7-4E84-ADC9-14120FB171CF}" destId="{62E1E660-7ACC-4BE3-8E02-B2C51ACD9957}"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55456C-FBC4-4A83-B730-DC2DC2DD6027}">
      <dsp:nvSpPr>
        <dsp:cNvPr id="0" name=""/>
        <dsp:cNvSpPr/>
      </dsp:nvSpPr>
      <dsp:spPr>
        <a:xfrm>
          <a:off x="14794" y="267313"/>
          <a:ext cx="2654960" cy="796488"/>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209801" tIns="209801" rIns="209801" bIns="209801" numCol="1" spcCol="1270" anchor="ctr" anchorCtr="0">
          <a:noAutofit/>
        </a:bodyPr>
        <a:lstStyle/>
        <a:p>
          <a:pPr marL="0" lvl="0" indent="0" algn="ctr" defTabSz="800100">
            <a:lnSpc>
              <a:spcPct val="90000"/>
            </a:lnSpc>
            <a:spcBef>
              <a:spcPct val="0"/>
            </a:spcBef>
            <a:spcAft>
              <a:spcPct val="35000"/>
            </a:spcAft>
            <a:buNone/>
          </a:pPr>
          <a:r>
            <a:rPr lang="en-US" sz="1800" kern="1200" dirty="0"/>
            <a:t>Communicate and apologize</a:t>
          </a:r>
        </a:p>
      </dsp:txBody>
      <dsp:txXfrm>
        <a:off x="14794" y="267313"/>
        <a:ext cx="2654960" cy="796488"/>
      </dsp:txXfrm>
    </dsp:sp>
    <dsp:sp modelId="{98CDD2F5-4673-4B65-8A68-2093B8713D01}">
      <dsp:nvSpPr>
        <dsp:cNvPr id="0" name=""/>
        <dsp:cNvSpPr/>
      </dsp:nvSpPr>
      <dsp:spPr>
        <a:xfrm>
          <a:off x="14794" y="1063801"/>
          <a:ext cx="2654960" cy="3394749"/>
        </a:xfrm>
        <a:prstGeom prst="rect">
          <a:avLst/>
        </a:prstGeom>
        <a:solidFill>
          <a:schemeClr val="accent5">
            <a:lumMod val="20000"/>
            <a:lumOff val="80000"/>
            <a:alpha val="90000"/>
          </a:schemeClr>
        </a:solidFill>
        <a:ln w="25400" cap="flat" cmpd="sng" algn="ctr">
          <a:solidFill>
            <a:schemeClr val="accent5">
              <a:lumMod val="20000"/>
              <a:lumOff val="80000"/>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2251" tIns="262251" rIns="262251" bIns="262251" numCol="1" spcCol="1270" anchor="t" anchorCtr="0">
          <a:noAutofit/>
        </a:bodyPr>
        <a:lstStyle/>
        <a:p>
          <a:pPr marL="0" lvl="0" indent="0" algn="l" defTabSz="711200">
            <a:lnSpc>
              <a:spcPct val="90000"/>
            </a:lnSpc>
            <a:spcBef>
              <a:spcPct val="0"/>
            </a:spcBef>
            <a:spcAft>
              <a:spcPct val="35000"/>
            </a:spcAft>
            <a:buNone/>
          </a:pPr>
          <a:r>
            <a:rPr lang="en-US" sz="1600" b="1" kern="1200" dirty="0"/>
            <a:t>Proactively communicate with patients/families about unexpected adverse events</a:t>
          </a:r>
        </a:p>
        <a:p>
          <a:pPr marL="0" lvl="0" indent="0" algn="l" defTabSz="711200">
            <a:lnSpc>
              <a:spcPct val="90000"/>
            </a:lnSpc>
            <a:spcBef>
              <a:spcPct val="0"/>
            </a:spcBef>
            <a:spcAft>
              <a:spcPct val="35000"/>
            </a:spcAft>
            <a:buNone/>
          </a:pPr>
          <a:r>
            <a:rPr lang="en-US" sz="1600" kern="1200" dirty="0"/>
            <a:t>Offer empathy and</a:t>
          </a:r>
          <a:r>
            <a:rPr lang="en-US" sz="1600" kern="1200" dirty="0">
              <a:latin typeface="Calibri"/>
            </a:rPr>
            <a:t>, where</a:t>
          </a:r>
          <a:r>
            <a:rPr lang="en-US" sz="1600" kern="1200" dirty="0"/>
            <a:t> </a:t>
          </a:r>
          <a:r>
            <a:rPr lang="en-US" sz="1600" kern="1200" dirty="0">
              <a:latin typeface="Calibri"/>
            </a:rPr>
            <a:t>appropriate, an </a:t>
          </a:r>
          <a:r>
            <a:rPr lang="en-US" sz="1600" kern="1200" dirty="0"/>
            <a:t>apology</a:t>
          </a:r>
          <a:r>
            <a:rPr lang="en-US" sz="1600" kern="1200" dirty="0">
              <a:latin typeface="Calibri"/>
            </a:rPr>
            <a:t> of responsibility</a:t>
          </a:r>
          <a:endParaRPr lang="en-US" sz="1600" kern="1200" dirty="0"/>
        </a:p>
        <a:p>
          <a:pPr marL="0" lvl="0" indent="0" algn="l" defTabSz="711200" rtl="0">
            <a:lnSpc>
              <a:spcPct val="90000"/>
            </a:lnSpc>
            <a:spcBef>
              <a:spcPct val="0"/>
            </a:spcBef>
            <a:spcAft>
              <a:spcPct val="35000"/>
            </a:spcAft>
            <a:buNone/>
          </a:pPr>
          <a:r>
            <a:rPr lang="en-US" sz="1600" kern="1200" dirty="0">
              <a:latin typeface="Calibri"/>
            </a:rPr>
            <a:t>Connect them with team members who can help them throughout </a:t>
          </a:r>
          <a:r>
            <a:rPr lang="en-US" sz="1600" kern="1200" dirty="0" err="1">
              <a:latin typeface="Calibri"/>
            </a:rPr>
            <a:t>CARe</a:t>
          </a:r>
          <a:r>
            <a:rPr lang="en-US" sz="1600" kern="1200" dirty="0">
              <a:latin typeface="Calibri"/>
            </a:rPr>
            <a:t> process</a:t>
          </a:r>
        </a:p>
      </dsp:txBody>
      <dsp:txXfrm>
        <a:off x="14794" y="1063801"/>
        <a:ext cx="2654960" cy="3394749"/>
      </dsp:txXfrm>
    </dsp:sp>
    <dsp:sp modelId="{1C6EE7DD-6B27-4CDE-9208-9FFF551B5FF3}">
      <dsp:nvSpPr>
        <dsp:cNvPr id="0" name=""/>
        <dsp:cNvSpPr/>
      </dsp:nvSpPr>
      <dsp:spPr>
        <a:xfrm>
          <a:off x="2777544" y="267313"/>
          <a:ext cx="2654960" cy="796488"/>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209801" tIns="209801" rIns="209801" bIns="209801" numCol="1" spcCol="1270" anchor="ctr" anchorCtr="0">
          <a:noAutofit/>
        </a:bodyPr>
        <a:lstStyle/>
        <a:p>
          <a:pPr marL="0" lvl="0" indent="0" algn="ctr" defTabSz="800100">
            <a:lnSpc>
              <a:spcPct val="90000"/>
            </a:lnSpc>
            <a:spcBef>
              <a:spcPct val="0"/>
            </a:spcBef>
            <a:spcAft>
              <a:spcPct val="35000"/>
            </a:spcAft>
            <a:buNone/>
          </a:pPr>
          <a:r>
            <a:rPr lang="en-US" sz="1800" kern="1200" dirty="0"/>
            <a:t>Investigate</a:t>
          </a:r>
        </a:p>
      </dsp:txBody>
      <dsp:txXfrm>
        <a:off x="2777544" y="267313"/>
        <a:ext cx="2654960" cy="796488"/>
      </dsp:txXfrm>
    </dsp:sp>
    <dsp:sp modelId="{AB802324-9CD8-4741-B9B1-D6D985856D0C}">
      <dsp:nvSpPr>
        <dsp:cNvPr id="0" name=""/>
        <dsp:cNvSpPr/>
      </dsp:nvSpPr>
      <dsp:spPr>
        <a:xfrm>
          <a:off x="2777544" y="1063801"/>
          <a:ext cx="2654960" cy="3394749"/>
        </a:xfrm>
        <a:prstGeom prst="rect">
          <a:avLst/>
        </a:prstGeom>
        <a:solidFill>
          <a:schemeClr val="accent5">
            <a:lumMod val="20000"/>
            <a:lumOff val="80000"/>
            <a:alpha val="90000"/>
          </a:schemeClr>
        </a:solidFill>
        <a:ln w="25400" cap="flat" cmpd="sng" algn="ctr">
          <a:solidFill>
            <a:schemeClr val="accent5">
              <a:lumMod val="20000"/>
              <a:lumOff val="80000"/>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2251" tIns="262251" rIns="262251" bIns="262251" numCol="1" spcCol="1270" anchor="t" anchorCtr="0">
          <a:noAutofit/>
        </a:bodyPr>
        <a:lstStyle/>
        <a:p>
          <a:pPr marL="0" lvl="0" indent="0" algn="l" defTabSz="711200">
            <a:lnSpc>
              <a:spcPct val="90000"/>
            </a:lnSpc>
            <a:spcBef>
              <a:spcPct val="0"/>
            </a:spcBef>
            <a:spcAft>
              <a:spcPct val="35000"/>
            </a:spcAft>
            <a:buNone/>
          </a:pPr>
          <a:r>
            <a:rPr lang="en-US" sz="1600" kern="1200"/>
            <a:t>Investigate the events to find root causes, determine preventability, and develop corrective actions to improve patient safety</a:t>
          </a:r>
        </a:p>
      </dsp:txBody>
      <dsp:txXfrm>
        <a:off x="2777544" y="1063801"/>
        <a:ext cx="2654960" cy="3394749"/>
      </dsp:txXfrm>
    </dsp:sp>
    <dsp:sp modelId="{05E160ED-316C-4CCA-A405-32888AD21779}">
      <dsp:nvSpPr>
        <dsp:cNvPr id="0" name=""/>
        <dsp:cNvSpPr/>
      </dsp:nvSpPr>
      <dsp:spPr>
        <a:xfrm>
          <a:off x="5540294" y="267313"/>
          <a:ext cx="2654960" cy="796488"/>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209801" tIns="209801" rIns="209801" bIns="209801" numCol="1" spcCol="1270" anchor="ctr" anchorCtr="0">
          <a:noAutofit/>
        </a:bodyPr>
        <a:lstStyle/>
        <a:p>
          <a:pPr marL="0" lvl="0" indent="0" algn="ctr" defTabSz="800100" rtl="0">
            <a:lnSpc>
              <a:spcPct val="90000"/>
            </a:lnSpc>
            <a:spcBef>
              <a:spcPct val="0"/>
            </a:spcBef>
            <a:spcAft>
              <a:spcPct val="35000"/>
            </a:spcAft>
            <a:buNone/>
          </a:pPr>
          <a:r>
            <a:rPr lang="en-US" sz="1800" kern="1200">
              <a:latin typeface="Calibri"/>
            </a:rPr>
            <a:t>Move toward healing</a:t>
          </a:r>
          <a:endParaRPr lang="en-US" sz="1800" kern="1200"/>
        </a:p>
      </dsp:txBody>
      <dsp:txXfrm>
        <a:off x="5540294" y="267313"/>
        <a:ext cx="2654960" cy="796488"/>
      </dsp:txXfrm>
    </dsp:sp>
    <dsp:sp modelId="{548565DD-752B-444B-AA5C-412F189C78D1}">
      <dsp:nvSpPr>
        <dsp:cNvPr id="0" name=""/>
        <dsp:cNvSpPr/>
      </dsp:nvSpPr>
      <dsp:spPr>
        <a:xfrm>
          <a:off x="5540294" y="1063801"/>
          <a:ext cx="2654960" cy="3394749"/>
        </a:xfrm>
        <a:prstGeom prst="rect">
          <a:avLst/>
        </a:prstGeom>
        <a:solidFill>
          <a:schemeClr val="accent5">
            <a:lumMod val="20000"/>
            <a:lumOff val="80000"/>
            <a:alpha val="90000"/>
          </a:schemeClr>
        </a:solidFill>
        <a:ln w="25400" cap="flat" cmpd="sng" algn="ctr">
          <a:solidFill>
            <a:schemeClr val="accent5">
              <a:lumMod val="20000"/>
              <a:lumOff val="80000"/>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2251" tIns="262251" rIns="262251" bIns="262251" numCol="1" spcCol="1270" anchor="t" anchorCtr="0">
          <a:noAutofit/>
        </a:bodyPr>
        <a:lstStyle/>
        <a:p>
          <a:pPr marL="0" lvl="0" indent="0" algn="l" defTabSz="711200">
            <a:lnSpc>
              <a:spcPct val="90000"/>
            </a:lnSpc>
            <a:spcBef>
              <a:spcPct val="0"/>
            </a:spcBef>
            <a:spcAft>
              <a:spcPct val="35000"/>
            </a:spcAft>
            <a:buNone/>
          </a:pPr>
          <a:r>
            <a:rPr lang="en-US" sz="1600" b="1" kern="1200" dirty="0"/>
            <a:t>Have resolution conversations to discuss review findings with the patients/families</a:t>
          </a:r>
        </a:p>
        <a:p>
          <a:pPr marL="0" lvl="0" indent="0" algn="l" defTabSz="711200" rtl="0">
            <a:lnSpc>
              <a:spcPct val="90000"/>
            </a:lnSpc>
            <a:spcBef>
              <a:spcPct val="0"/>
            </a:spcBef>
            <a:spcAft>
              <a:spcPct val="35000"/>
            </a:spcAft>
            <a:buNone/>
          </a:pPr>
          <a:r>
            <a:rPr lang="en-US" sz="1600" kern="1200">
              <a:latin typeface="Calibri"/>
            </a:rPr>
            <a:t>Proactively move the case to the insurer for potential compensation-based resolution if criteria are met </a:t>
          </a:r>
          <a:r>
            <a:rPr lang="en-US" sz="1600" i="1" kern="1200">
              <a:latin typeface="Calibri"/>
            </a:rPr>
            <a:t>(i.e. a lapse in standard of care caused significant harm)</a:t>
          </a:r>
        </a:p>
      </dsp:txBody>
      <dsp:txXfrm>
        <a:off x="5540294" y="1063801"/>
        <a:ext cx="2654960" cy="3394749"/>
      </dsp:txXfrm>
    </dsp:sp>
    <dsp:sp modelId="{2AB1A2BA-83C0-4B6B-9BB2-56D45DE52719}">
      <dsp:nvSpPr>
        <dsp:cNvPr id="0" name=""/>
        <dsp:cNvSpPr/>
      </dsp:nvSpPr>
      <dsp:spPr>
        <a:xfrm>
          <a:off x="8303044" y="267313"/>
          <a:ext cx="2654960" cy="796488"/>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2">
          <a:scrgbClr r="0" g="0" b="0"/>
        </a:lnRef>
        <a:fillRef idx="1">
          <a:scrgbClr r="0" g="0" b="0"/>
        </a:fillRef>
        <a:effectRef idx="1">
          <a:scrgbClr r="0" g="0" b="0"/>
        </a:effectRef>
        <a:fontRef idx="minor">
          <a:schemeClr val="lt1"/>
        </a:fontRef>
      </dsp:style>
      <dsp:txBody>
        <a:bodyPr spcFirstLastPara="0" vert="horz" wrap="square" lIns="209801" tIns="209801" rIns="209801" bIns="209801" numCol="1" spcCol="1270" anchor="ctr" anchorCtr="0">
          <a:noAutofit/>
        </a:bodyPr>
        <a:lstStyle/>
        <a:p>
          <a:pPr marL="0" lvl="0" indent="0" algn="ctr" defTabSz="800100" rtl="0">
            <a:lnSpc>
              <a:spcPct val="90000"/>
            </a:lnSpc>
            <a:spcBef>
              <a:spcPct val="0"/>
            </a:spcBef>
            <a:spcAft>
              <a:spcPct val="35000"/>
            </a:spcAft>
            <a:buNone/>
          </a:pPr>
          <a:r>
            <a:rPr lang="en-US" sz="1800" kern="1200">
              <a:latin typeface="Calibri"/>
            </a:rPr>
            <a:t>Resolve</a:t>
          </a:r>
          <a:endParaRPr lang="en-US" sz="1800" kern="1200"/>
        </a:p>
      </dsp:txBody>
      <dsp:txXfrm>
        <a:off x="8303044" y="267313"/>
        <a:ext cx="2654960" cy="796488"/>
      </dsp:txXfrm>
    </dsp:sp>
    <dsp:sp modelId="{08199ACF-0679-4577-BDE8-4764D89C37EF}">
      <dsp:nvSpPr>
        <dsp:cNvPr id="0" name=""/>
        <dsp:cNvSpPr/>
      </dsp:nvSpPr>
      <dsp:spPr>
        <a:xfrm>
          <a:off x="8303044" y="1063801"/>
          <a:ext cx="2654960" cy="3394749"/>
        </a:xfrm>
        <a:prstGeom prst="rect">
          <a:avLst/>
        </a:prstGeom>
        <a:solidFill>
          <a:schemeClr val="accent5">
            <a:lumMod val="20000"/>
            <a:lumOff val="80000"/>
            <a:alpha val="90000"/>
          </a:schemeClr>
        </a:solidFill>
        <a:ln w="25400" cap="flat" cmpd="sng" algn="ctr">
          <a:solidFill>
            <a:schemeClr val="accent5">
              <a:lumMod val="20000"/>
              <a:lumOff val="80000"/>
              <a:alpha val="9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2251" tIns="262251" rIns="262251" bIns="262251" numCol="1" spcCol="1270" anchor="t" anchorCtr="0">
          <a:noAutofit/>
        </a:bodyPr>
        <a:lstStyle/>
        <a:p>
          <a:pPr marL="0" lvl="0" indent="0" algn="l" defTabSz="711200">
            <a:lnSpc>
              <a:spcPct val="90000"/>
            </a:lnSpc>
            <a:spcBef>
              <a:spcPct val="0"/>
            </a:spcBef>
            <a:spcAft>
              <a:spcPct val="35000"/>
            </a:spcAft>
            <a:buNone/>
          </a:pPr>
          <a:r>
            <a:rPr lang="en-US" sz="1600" b="1" kern="1200" dirty="0"/>
            <a:t>Resolve cases with compensation outside of the court system</a:t>
          </a:r>
          <a:r>
            <a:rPr lang="en-US" sz="1600" b="0" kern="1200" dirty="0"/>
            <a:t> (patients who may receive compensation are encouraged to have attorneys)</a:t>
          </a:r>
        </a:p>
        <a:p>
          <a:pPr marL="0" lvl="0" indent="0" algn="l" defTabSz="711200" rtl="0">
            <a:lnSpc>
              <a:spcPct val="90000"/>
            </a:lnSpc>
            <a:spcBef>
              <a:spcPct val="0"/>
            </a:spcBef>
            <a:spcAft>
              <a:spcPct val="35000"/>
            </a:spcAft>
            <a:buNone/>
          </a:pPr>
          <a:r>
            <a:rPr lang="en-US" sz="1600" kern="1200">
              <a:latin typeface="Calibri"/>
            </a:rPr>
            <a:t>Ensure patient safety improvements are made</a:t>
          </a:r>
        </a:p>
        <a:p>
          <a:pPr marL="0" lvl="0" indent="0" algn="l" defTabSz="711200" rtl="0">
            <a:lnSpc>
              <a:spcPct val="90000"/>
            </a:lnSpc>
            <a:spcBef>
              <a:spcPct val="0"/>
            </a:spcBef>
            <a:spcAft>
              <a:spcPct val="35000"/>
            </a:spcAft>
            <a:buNone/>
          </a:pPr>
          <a:r>
            <a:rPr lang="en-US" sz="1600" kern="1200">
              <a:latin typeface="Calibri"/>
            </a:rPr>
            <a:t>Use </a:t>
          </a:r>
          <a:r>
            <a:rPr lang="en-US" sz="1600" kern="1200" err="1">
              <a:latin typeface="Calibri"/>
            </a:rPr>
            <a:t>CARe</a:t>
          </a:r>
          <a:r>
            <a:rPr lang="en-US" sz="1600" kern="1200">
              <a:latin typeface="Calibri"/>
            </a:rPr>
            <a:t> Support as needed</a:t>
          </a:r>
        </a:p>
      </dsp:txBody>
      <dsp:txXfrm>
        <a:off x="8303044" y="1063801"/>
        <a:ext cx="2654960" cy="339474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A5956F-28D5-2A4A-8D34-7FC30A2DEBB2}">
      <dsp:nvSpPr>
        <dsp:cNvPr id="0" name=""/>
        <dsp:cNvSpPr/>
      </dsp:nvSpPr>
      <dsp:spPr>
        <a:xfrm>
          <a:off x="7770828" y="3281614"/>
          <a:ext cx="552004" cy="91440"/>
        </a:xfrm>
        <a:custGeom>
          <a:avLst/>
          <a:gdLst/>
          <a:ahLst/>
          <a:cxnLst/>
          <a:rect l="0" t="0" r="0" b="0"/>
          <a:pathLst>
            <a:path>
              <a:moveTo>
                <a:pt x="0" y="45720"/>
              </a:moveTo>
              <a:lnTo>
                <a:pt x="552004" y="45720"/>
              </a:lnTo>
            </a:path>
          </a:pathLst>
        </a:custGeom>
        <a:noFill/>
        <a:ln w="25400" cap="flat" cmpd="sng" algn="ctr">
          <a:solidFill>
            <a:schemeClr val="bg1">
              <a:lumMod val="65000"/>
            </a:schemeClr>
          </a:solidFill>
          <a:prstDash val="solid"/>
        </a:ln>
        <a:effectLst/>
      </dsp:spPr>
      <dsp:style>
        <a:lnRef idx="2">
          <a:scrgbClr r="0" g="0" b="0"/>
        </a:lnRef>
        <a:fillRef idx="0">
          <a:scrgbClr r="0" g="0" b="0"/>
        </a:fillRef>
        <a:effectRef idx="0">
          <a:scrgbClr r="0" g="0" b="0"/>
        </a:effectRef>
        <a:fontRef idx="minor"/>
      </dsp:style>
    </dsp:sp>
    <dsp:sp modelId="{D381E4D7-76D6-474C-A346-08F436A253F9}">
      <dsp:nvSpPr>
        <dsp:cNvPr id="0" name=""/>
        <dsp:cNvSpPr/>
      </dsp:nvSpPr>
      <dsp:spPr>
        <a:xfrm>
          <a:off x="4947130" y="2291962"/>
          <a:ext cx="552004" cy="1035372"/>
        </a:xfrm>
        <a:custGeom>
          <a:avLst/>
          <a:gdLst/>
          <a:ahLst/>
          <a:cxnLst/>
          <a:rect l="0" t="0" r="0" b="0"/>
          <a:pathLst>
            <a:path>
              <a:moveTo>
                <a:pt x="0" y="0"/>
              </a:moveTo>
              <a:lnTo>
                <a:pt x="276002" y="0"/>
              </a:lnTo>
              <a:lnTo>
                <a:pt x="276002" y="1035372"/>
              </a:lnTo>
              <a:lnTo>
                <a:pt x="552004" y="1035372"/>
              </a:lnTo>
            </a:path>
          </a:pathLst>
        </a:custGeom>
        <a:noFill/>
        <a:ln w="25400" cap="flat" cmpd="sng" algn="ctr">
          <a:solidFill>
            <a:schemeClr val="bg1">
              <a:lumMod val="65000"/>
            </a:schemeClr>
          </a:solidFill>
          <a:prstDash val="solid"/>
        </a:ln>
        <a:effectLst/>
      </dsp:spPr>
      <dsp:style>
        <a:lnRef idx="2">
          <a:scrgbClr r="0" g="0" b="0"/>
        </a:lnRef>
        <a:fillRef idx="0">
          <a:scrgbClr r="0" g="0" b="0"/>
        </a:fillRef>
        <a:effectRef idx="0">
          <a:scrgbClr r="0" g="0" b="0"/>
        </a:effectRef>
        <a:fontRef idx="minor"/>
      </dsp:style>
    </dsp:sp>
    <dsp:sp modelId="{EFA8194B-6229-784B-8A08-ADA920EA3CFC}">
      <dsp:nvSpPr>
        <dsp:cNvPr id="0" name=""/>
        <dsp:cNvSpPr/>
      </dsp:nvSpPr>
      <dsp:spPr>
        <a:xfrm>
          <a:off x="7759125" y="1342797"/>
          <a:ext cx="552004" cy="91440"/>
        </a:xfrm>
        <a:custGeom>
          <a:avLst/>
          <a:gdLst/>
          <a:ahLst/>
          <a:cxnLst/>
          <a:rect l="0" t="0" r="0" b="0"/>
          <a:pathLst>
            <a:path>
              <a:moveTo>
                <a:pt x="0" y="45720"/>
              </a:moveTo>
              <a:lnTo>
                <a:pt x="552004" y="45720"/>
              </a:lnTo>
            </a:path>
          </a:pathLst>
        </a:custGeom>
        <a:noFill/>
        <a:ln w="25400" cap="flat" cmpd="sng" algn="ctr">
          <a:solidFill>
            <a:schemeClr val="bg1">
              <a:lumMod val="65000"/>
            </a:schemeClr>
          </a:solidFill>
          <a:prstDash val="solid"/>
        </a:ln>
        <a:effectLst/>
      </dsp:spPr>
      <dsp:style>
        <a:lnRef idx="2">
          <a:scrgbClr r="0" g="0" b="0"/>
        </a:lnRef>
        <a:fillRef idx="0">
          <a:scrgbClr r="0" g="0" b="0"/>
        </a:fillRef>
        <a:effectRef idx="0">
          <a:scrgbClr r="0" g="0" b="0"/>
        </a:effectRef>
        <a:fontRef idx="minor"/>
      </dsp:style>
    </dsp:sp>
    <dsp:sp modelId="{8C0D7154-9704-A64D-9A14-CDD770FB0A72}">
      <dsp:nvSpPr>
        <dsp:cNvPr id="0" name=""/>
        <dsp:cNvSpPr/>
      </dsp:nvSpPr>
      <dsp:spPr>
        <a:xfrm>
          <a:off x="4947130" y="1388517"/>
          <a:ext cx="552004" cy="903444"/>
        </a:xfrm>
        <a:custGeom>
          <a:avLst/>
          <a:gdLst/>
          <a:ahLst/>
          <a:cxnLst/>
          <a:rect l="0" t="0" r="0" b="0"/>
          <a:pathLst>
            <a:path>
              <a:moveTo>
                <a:pt x="0" y="903444"/>
              </a:moveTo>
              <a:lnTo>
                <a:pt x="276002" y="903444"/>
              </a:lnTo>
              <a:lnTo>
                <a:pt x="276002" y="0"/>
              </a:lnTo>
              <a:lnTo>
                <a:pt x="552004" y="0"/>
              </a:lnTo>
            </a:path>
          </a:pathLst>
        </a:custGeom>
        <a:noFill/>
        <a:ln w="25400" cap="flat" cmpd="sng" algn="ctr">
          <a:solidFill>
            <a:schemeClr val="bg1">
              <a:lumMod val="65000"/>
            </a:schemeClr>
          </a:solidFill>
          <a:prstDash val="solid"/>
        </a:ln>
        <a:effectLst/>
      </dsp:spPr>
      <dsp:style>
        <a:lnRef idx="2">
          <a:scrgbClr r="0" g="0" b="0"/>
        </a:lnRef>
        <a:fillRef idx="0">
          <a:scrgbClr r="0" g="0" b="0"/>
        </a:fillRef>
        <a:effectRef idx="0">
          <a:scrgbClr r="0" g="0" b="0"/>
        </a:effectRef>
        <a:fontRef idx="minor"/>
      </dsp:style>
    </dsp:sp>
    <dsp:sp modelId="{EA838533-5A29-1D4F-8161-145E7BEAE9EF}">
      <dsp:nvSpPr>
        <dsp:cNvPr id="0" name=""/>
        <dsp:cNvSpPr/>
      </dsp:nvSpPr>
      <dsp:spPr>
        <a:xfrm>
          <a:off x="1635102" y="2246242"/>
          <a:ext cx="552004" cy="91440"/>
        </a:xfrm>
        <a:custGeom>
          <a:avLst/>
          <a:gdLst/>
          <a:ahLst/>
          <a:cxnLst/>
          <a:rect l="0" t="0" r="0" b="0"/>
          <a:pathLst>
            <a:path>
              <a:moveTo>
                <a:pt x="0" y="45720"/>
              </a:moveTo>
              <a:lnTo>
                <a:pt x="552004" y="45720"/>
              </a:lnTo>
            </a:path>
          </a:pathLst>
        </a:custGeom>
        <a:noFill/>
        <a:ln w="25400" cap="flat" cmpd="sng" algn="ctr">
          <a:solidFill>
            <a:schemeClr val="bg1">
              <a:lumMod val="65000"/>
            </a:schemeClr>
          </a:solidFill>
          <a:prstDash val="solid"/>
        </a:ln>
        <a:effectLst/>
      </dsp:spPr>
      <dsp:style>
        <a:lnRef idx="2">
          <a:scrgbClr r="0" g="0" b="0"/>
        </a:lnRef>
        <a:fillRef idx="0">
          <a:scrgbClr r="0" g="0" b="0"/>
        </a:fillRef>
        <a:effectRef idx="0">
          <a:scrgbClr r="0" g="0" b="0"/>
        </a:effectRef>
        <a:fontRef idx="minor"/>
      </dsp:style>
    </dsp:sp>
    <dsp:sp modelId="{6F6B270B-E22D-7841-A219-DE7139B19C1E}">
      <dsp:nvSpPr>
        <dsp:cNvPr id="0" name=""/>
        <dsp:cNvSpPr/>
      </dsp:nvSpPr>
      <dsp:spPr>
        <a:xfrm>
          <a:off x="533" y="1710029"/>
          <a:ext cx="1634568" cy="1163865"/>
        </a:xfrm>
        <a:prstGeom prst="rect">
          <a:avLst/>
        </a:prstGeom>
        <a:solidFill>
          <a:schemeClr val="bg1">
            <a:lumMod val="95000"/>
          </a:schemeClr>
        </a:solidFill>
        <a:ln>
          <a:solidFill>
            <a:schemeClr val="bg1">
              <a:lumMod val="65000"/>
            </a:schemeClr>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10160" rIns="91440" bIns="10160" numCol="1" spcCol="1270" anchor="ctr" anchorCtr="0">
          <a:noAutofit/>
        </a:bodyPr>
        <a:lstStyle/>
        <a:p>
          <a:pPr marL="0" lvl="0" indent="0" algn="ctr" defTabSz="711200">
            <a:lnSpc>
              <a:spcPct val="100000"/>
            </a:lnSpc>
            <a:spcBef>
              <a:spcPct val="0"/>
            </a:spcBef>
            <a:spcAft>
              <a:spcPct val="35000"/>
            </a:spcAft>
            <a:buNone/>
          </a:pPr>
          <a:r>
            <a:rPr lang="en-US" sz="1600" kern="1200" dirty="0" err="1">
              <a:solidFill>
                <a:srgbClr val="3A3A3A"/>
              </a:solidFill>
            </a:rPr>
            <a:t>CARe</a:t>
          </a:r>
          <a:r>
            <a:rPr lang="en-US" sz="1600" kern="1200" dirty="0">
              <a:solidFill>
                <a:srgbClr val="3A3A3A"/>
              </a:solidFill>
            </a:rPr>
            <a:t> event occurs and is reported to you</a:t>
          </a:r>
        </a:p>
      </dsp:txBody>
      <dsp:txXfrm>
        <a:off x="533" y="1710029"/>
        <a:ext cx="1634568" cy="1163865"/>
      </dsp:txXfrm>
    </dsp:sp>
    <dsp:sp modelId="{9EA1F418-F220-814F-8A7A-2E871A4E83DF}">
      <dsp:nvSpPr>
        <dsp:cNvPr id="0" name=""/>
        <dsp:cNvSpPr/>
      </dsp:nvSpPr>
      <dsp:spPr>
        <a:xfrm>
          <a:off x="2187106" y="998849"/>
          <a:ext cx="2760023" cy="2586225"/>
        </a:xfrm>
        <a:prstGeom prst="rect">
          <a:avLst/>
        </a:prstGeom>
        <a:solidFill>
          <a:schemeClr val="accent5">
            <a:lumMod val="20000"/>
            <a:lumOff val="80000"/>
            <a:alpha val="90000"/>
          </a:schemeClr>
        </a:solidFill>
        <a:ln>
          <a:solidFill>
            <a:schemeClr val="accent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82880" tIns="182880" rIns="182880" bIns="182880" numCol="1" spcCol="1270" anchor="ctr" anchorCtr="0">
          <a:noAutofit/>
        </a:bodyPr>
        <a:lstStyle/>
        <a:p>
          <a:pPr marL="0" lvl="0" indent="0" algn="ctr" defTabSz="711200">
            <a:lnSpc>
              <a:spcPct val="100000"/>
            </a:lnSpc>
            <a:spcBef>
              <a:spcPct val="0"/>
            </a:spcBef>
            <a:spcAft>
              <a:spcPct val="35000"/>
            </a:spcAft>
            <a:buNone/>
          </a:pPr>
          <a:r>
            <a:rPr lang="en-US" sz="1600" kern="1200" dirty="0">
              <a:solidFill>
                <a:srgbClr val="3A3A3A"/>
              </a:solidFill>
              <a:effectLst/>
            </a:rPr>
            <a:t>Respond immediately to the patient’s clinical needs, communicate proactively, express empathy, investigate, make changes to improve patient safety and inform patient of  those changes</a:t>
          </a:r>
        </a:p>
      </dsp:txBody>
      <dsp:txXfrm>
        <a:off x="2187106" y="998849"/>
        <a:ext cx="2760023" cy="2586225"/>
      </dsp:txXfrm>
    </dsp:sp>
    <dsp:sp modelId="{F982596F-9C9A-3246-9EA3-05E9F1D54843}">
      <dsp:nvSpPr>
        <dsp:cNvPr id="0" name=""/>
        <dsp:cNvSpPr/>
      </dsp:nvSpPr>
      <dsp:spPr>
        <a:xfrm>
          <a:off x="5499135" y="835685"/>
          <a:ext cx="2259990" cy="1105663"/>
        </a:xfrm>
        <a:prstGeom prst="rect">
          <a:avLst/>
        </a:prstGeom>
        <a:solidFill>
          <a:srgbClr val="F5E1D1"/>
        </a:solidFill>
        <a:ln>
          <a:solidFill>
            <a:schemeClr val="accent2"/>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711200">
            <a:lnSpc>
              <a:spcPct val="100000"/>
            </a:lnSpc>
            <a:spcBef>
              <a:spcPct val="0"/>
            </a:spcBef>
            <a:spcAft>
              <a:spcPct val="35000"/>
            </a:spcAft>
            <a:buNone/>
          </a:pPr>
          <a:r>
            <a:rPr lang="en-US" sz="1600" b="0" kern="1200" dirty="0">
              <a:solidFill>
                <a:srgbClr val="3A3A3A"/>
              </a:solidFill>
            </a:rPr>
            <a:t>Standard of care </a:t>
          </a:r>
          <a:r>
            <a:rPr lang="en-US" sz="1600" b="1" kern="1200" dirty="0">
              <a:solidFill>
                <a:srgbClr val="3A3A3A"/>
              </a:solidFill>
            </a:rPr>
            <a:t>NOT met and caused significant harm</a:t>
          </a:r>
        </a:p>
      </dsp:txBody>
      <dsp:txXfrm>
        <a:off x="5499135" y="835685"/>
        <a:ext cx="2259990" cy="1105663"/>
      </dsp:txXfrm>
    </dsp:sp>
    <dsp:sp modelId="{3429A42E-F6A8-DC44-AF7D-9184CBB75D34}">
      <dsp:nvSpPr>
        <dsp:cNvPr id="0" name=""/>
        <dsp:cNvSpPr/>
      </dsp:nvSpPr>
      <dsp:spPr>
        <a:xfrm>
          <a:off x="8311130" y="519683"/>
          <a:ext cx="2760023" cy="1737667"/>
        </a:xfrm>
        <a:prstGeom prst="rect">
          <a:avLst/>
        </a:prstGeom>
        <a:solidFill>
          <a:srgbClr val="F5E1D1"/>
        </a:solidFill>
        <a:ln>
          <a:solidFill>
            <a:schemeClr val="accent2"/>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711200">
            <a:lnSpc>
              <a:spcPct val="100000"/>
            </a:lnSpc>
            <a:spcBef>
              <a:spcPct val="0"/>
            </a:spcBef>
            <a:spcAft>
              <a:spcPct val="35000"/>
            </a:spcAft>
            <a:buNone/>
          </a:pPr>
          <a:r>
            <a:rPr lang="en-US" sz="1600" kern="1200" dirty="0" err="1">
              <a:solidFill>
                <a:srgbClr val="3A3A3A"/>
              </a:solidFill>
            </a:rPr>
            <a:t>CARe</a:t>
          </a:r>
          <a:r>
            <a:rPr lang="en-US" sz="1600" kern="1200" dirty="0">
              <a:solidFill>
                <a:srgbClr val="3A3A3A"/>
              </a:solidFill>
            </a:rPr>
            <a:t> Insurer Pathway:</a:t>
          </a:r>
          <a:br>
            <a:rPr lang="en-US" sz="1600" kern="1200" dirty="0">
              <a:solidFill>
                <a:srgbClr val="3A3A3A"/>
              </a:solidFill>
            </a:rPr>
          </a:br>
          <a:r>
            <a:rPr lang="en-US" sz="1600" kern="1200" dirty="0">
              <a:solidFill>
                <a:srgbClr val="3A3A3A"/>
              </a:solidFill>
            </a:rPr>
            <a:t> In coordination with insurer; explain what happened, formally apologize, proactively offer compensation</a:t>
          </a:r>
        </a:p>
      </dsp:txBody>
      <dsp:txXfrm>
        <a:off x="8311130" y="519683"/>
        <a:ext cx="2760023" cy="1737667"/>
      </dsp:txXfrm>
    </dsp:sp>
    <dsp:sp modelId="{D1BE2147-81B6-9E40-B90F-7923274EDC21}">
      <dsp:nvSpPr>
        <dsp:cNvPr id="0" name=""/>
        <dsp:cNvSpPr/>
      </dsp:nvSpPr>
      <dsp:spPr>
        <a:xfrm>
          <a:off x="5499135" y="2906431"/>
          <a:ext cx="2271692" cy="841807"/>
        </a:xfrm>
        <a:prstGeom prst="rect">
          <a:avLst/>
        </a:prstGeom>
        <a:solidFill>
          <a:schemeClr val="accent3">
            <a:lumMod val="20000"/>
            <a:lumOff val="80000"/>
          </a:schemeClr>
        </a:solidFill>
        <a:ln>
          <a:solidFill>
            <a:schemeClr val="accent3"/>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711200">
            <a:lnSpc>
              <a:spcPct val="100000"/>
            </a:lnSpc>
            <a:spcBef>
              <a:spcPct val="0"/>
            </a:spcBef>
            <a:spcAft>
              <a:spcPct val="35000"/>
            </a:spcAft>
            <a:buNone/>
          </a:pPr>
          <a:r>
            <a:rPr lang="en-US" sz="1600" b="0" kern="1200" dirty="0">
              <a:solidFill>
                <a:srgbClr val="3A3A3A"/>
              </a:solidFill>
            </a:rPr>
            <a:t>Standard of care </a:t>
          </a:r>
          <a:r>
            <a:rPr lang="en-US" sz="1600" b="1" kern="1200" dirty="0">
              <a:solidFill>
                <a:srgbClr val="3A3A3A"/>
              </a:solidFill>
            </a:rPr>
            <a:t>met or low-level harm</a:t>
          </a:r>
        </a:p>
      </dsp:txBody>
      <dsp:txXfrm>
        <a:off x="5499135" y="2906431"/>
        <a:ext cx="2271692" cy="841807"/>
      </dsp:txXfrm>
    </dsp:sp>
    <dsp:sp modelId="{B2B6037F-6C80-2D45-A65F-EA6A4F20FD90}">
      <dsp:nvSpPr>
        <dsp:cNvPr id="0" name=""/>
        <dsp:cNvSpPr/>
      </dsp:nvSpPr>
      <dsp:spPr>
        <a:xfrm>
          <a:off x="8322833" y="2602353"/>
          <a:ext cx="2760023" cy="1449962"/>
        </a:xfrm>
        <a:prstGeom prst="rect">
          <a:avLst/>
        </a:prstGeom>
        <a:solidFill>
          <a:schemeClr val="accent3">
            <a:lumMod val="20000"/>
            <a:lumOff val="80000"/>
          </a:schemeClr>
        </a:solidFill>
        <a:ln>
          <a:solidFill>
            <a:schemeClr val="accent3"/>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marL="0" lvl="0" indent="0" algn="ctr" defTabSz="711200">
            <a:lnSpc>
              <a:spcPct val="100000"/>
            </a:lnSpc>
            <a:spcBef>
              <a:spcPct val="0"/>
            </a:spcBef>
            <a:spcAft>
              <a:spcPct val="35000"/>
            </a:spcAft>
            <a:buNone/>
          </a:pPr>
          <a:r>
            <a:rPr lang="en-US" sz="1600" kern="1200" dirty="0">
              <a:solidFill>
                <a:srgbClr val="3A3A3A"/>
              </a:solidFill>
            </a:rPr>
            <a:t>Explain what happened and answer patient questions; continue to express empathy; option of good will gesture</a:t>
          </a:r>
        </a:p>
      </dsp:txBody>
      <dsp:txXfrm>
        <a:off x="8322833" y="2602353"/>
        <a:ext cx="2760023" cy="144996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3ADB0B-4BAF-43C3-B2CB-20FF4DAF07D5}">
      <dsp:nvSpPr>
        <dsp:cNvPr id="0" name=""/>
        <dsp:cNvSpPr/>
      </dsp:nvSpPr>
      <dsp:spPr>
        <a:xfrm>
          <a:off x="394754" y="856"/>
          <a:ext cx="3727856" cy="2491104"/>
        </a:xfrm>
        <a:prstGeom prst="rect">
          <a:avLst/>
        </a:prstGeom>
        <a:solidFill>
          <a:schemeClr val="bg1"/>
        </a:solidFill>
        <a:ln w="19050" cap="flat" cmpd="sng" algn="ctr">
          <a:solidFill>
            <a:schemeClr val="accent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t" anchorCtr="0">
          <a:noAutofit/>
        </a:bodyPr>
        <a:lstStyle/>
        <a:p>
          <a:pPr marL="0" lvl="0" indent="0" algn="l" defTabSz="977900">
            <a:lnSpc>
              <a:spcPct val="90000"/>
            </a:lnSpc>
            <a:spcBef>
              <a:spcPct val="0"/>
            </a:spcBef>
            <a:spcAft>
              <a:spcPct val="35000"/>
            </a:spcAft>
            <a:buNone/>
          </a:pPr>
          <a:r>
            <a:rPr lang="en-US" sz="2200" b="1" kern="1200" dirty="0">
              <a:solidFill>
                <a:srgbClr val="535353"/>
              </a:solidFill>
            </a:rPr>
            <a:t>All</a:t>
          </a:r>
          <a:r>
            <a:rPr lang="en-US" sz="2200" kern="1200" dirty="0">
              <a:solidFill>
                <a:srgbClr val="535353"/>
              </a:solidFill>
            </a:rPr>
            <a:t> </a:t>
          </a:r>
          <a:r>
            <a:rPr lang="en-US" sz="2200" kern="1200" dirty="0" err="1">
              <a:solidFill>
                <a:srgbClr val="535353"/>
              </a:solidFill>
            </a:rPr>
            <a:t>CARe</a:t>
          </a:r>
          <a:r>
            <a:rPr lang="en-US" sz="2200" kern="1200" dirty="0">
              <a:solidFill>
                <a:srgbClr val="535353"/>
              </a:solidFill>
            </a:rPr>
            <a:t> cases require:</a:t>
          </a:r>
        </a:p>
        <a:p>
          <a:pPr marL="171450" lvl="1" indent="-171450" algn="l" defTabSz="800100">
            <a:lnSpc>
              <a:spcPct val="100000"/>
            </a:lnSpc>
            <a:spcBef>
              <a:spcPct val="0"/>
            </a:spcBef>
            <a:spcAft>
              <a:spcPct val="15000"/>
            </a:spcAft>
            <a:buChar char="•"/>
          </a:pPr>
          <a:r>
            <a:rPr lang="en-US" sz="1800" b="0" kern="1200" dirty="0">
              <a:solidFill>
                <a:srgbClr val="535353"/>
              </a:solidFill>
            </a:rPr>
            <a:t>Resolution conversation </a:t>
          </a:r>
          <a:r>
            <a:rPr lang="en-US" sz="1800" kern="1200" dirty="0">
              <a:solidFill>
                <a:srgbClr val="535353"/>
              </a:solidFill>
            </a:rPr>
            <a:t>with patient/family re: event review findings and any improvements that will be made</a:t>
          </a:r>
        </a:p>
        <a:p>
          <a:pPr marL="171450" lvl="1" indent="-171450" algn="l" defTabSz="800100">
            <a:lnSpc>
              <a:spcPct val="100000"/>
            </a:lnSpc>
            <a:spcBef>
              <a:spcPct val="0"/>
            </a:spcBef>
            <a:spcAft>
              <a:spcPct val="15000"/>
            </a:spcAft>
            <a:buChar char="•"/>
          </a:pPr>
          <a:r>
            <a:rPr lang="en-US" sz="1800" kern="1200" dirty="0">
              <a:solidFill>
                <a:srgbClr val="535353"/>
              </a:solidFill>
            </a:rPr>
            <a:t>Consideration of </a:t>
          </a:r>
          <a:r>
            <a:rPr lang="en-US" sz="1800" kern="1200" dirty="0" err="1">
              <a:solidFill>
                <a:srgbClr val="535353"/>
              </a:solidFill>
            </a:rPr>
            <a:t>CARe</a:t>
          </a:r>
          <a:r>
            <a:rPr lang="en-US" sz="1800" kern="1200" dirty="0">
              <a:solidFill>
                <a:srgbClr val="535353"/>
              </a:solidFill>
            </a:rPr>
            <a:t> Support (aka service recovery)</a:t>
          </a:r>
        </a:p>
      </dsp:txBody>
      <dsp:txXfrm>
        <a:off x="394754" y="856"/>
        <a:ext cx="3727856" cy="2491104"/>
      </dsp:txXfrm>
    </dsp:sp>
    <dsp:sp modelId="{62E1E660-7ACC-4BE3-8E02-B2C51ACD9957}">
      <dsp:nvSpPr>
        <dsp:cNvPr id="0" name=""/>
        <dsp:cNvSpPr/>
      </dsp:nvSpPr>
      <dsp:spPr>
        <a:xfrm>
          <a:off x="394754" y="2843115"/>
          <a:ext cx="3727856" cy="2106927"/>
        </a:xfrm>
        <a:prstGeom prst="rect">
          <a:avLst/>
        </a:prstGeom>
        <a:solidFill>
          <a:schemeClr val="bg1"/>
        </a:solidFill>
        <a:ln w="19050" cap="flat" cmpd="sng" algn="ctr">
          <a:solidFill>
            <a:schemeClr val="accent2"/>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t" anchorCtr="0">
          <a:noAutofit/>
        </a:bodyPr>
        <a:lstStyle/>
        <a:p>
          <a:pPr marL="0" lvl="0" indent="0" algn="l" defTabSz="933450">
            <a:lnSpc>
              <a:spcPct val="90000"/>
            </a:lnSpc>
            <a:spcBef>
              <a:spcPct val="0"/>
            </a:spcBef>
            <a:spcAft>
              <a:spcPct val="35000"/>
            </a:spcAft>
            <a:buNone/>
          </a:pPr>
          <a:r>
            <a:rPr lang="en-US" sz="2100" kern="1200" dirty="0" err="1">
              <a:solidFill>
                <a:srgbClr val="535353"/>
              </a:solidFill>
            </a:rPr>
            <a:t>CARe</a:t>
          </a:r>
          <a:r>
            <a:rPr lang="en-US" sz="2100" kern="1200" dirty="0">
              <a:solidFill>
                <a:srgbClr val="535353"/>
              </a:solidFill>
            </a:rPr>
            <a:t> insurer cases </a:t>
          </a:r>
          <a:r>
            <a:rPr lang="en-US" sz="2100" b="1" u="none" kern="1200" dirty="0">
              <a:solidFill>
                <a:srgbClr val="535353"/>
              </a:solidFill>
            </a:rPr>
            <a:t>additionally</a:t>
          </a:r>
          <a:r>
            <a:rPr lang="en-US" sz="2100" kern="1200" dirty="0">
              <a:solidFill>
                <a:srgbClr val="535353"/>
              </a:solidFill>
            </a:rPr>
            <a:t> require:</a:t>
          </a:r>
        </a:p>
        <a:p>
          <a:pPr marL="171450" lvl="1" indent="-171450" algn="l" defTabSz="800100">
            <a:lnSpc>
              <a:spcPct val="100000"/>
            </a:lnSpc>
            <a:spcBef>
              <a:spcPct val="0"/>
            </a:spcBef>
            <a:spcAft>
              <a:spcPct val="15000"/>
            </a:spcAft>
            <a:buChar char="•"/>
          </a:pPr>
          <a:r>
            <a:rPr lang="en-US" sz="1800" kern="1200" dirty="0">
              <a:solidFill>
                <a:srgbClr val="535353"/>
              </a:solidFill>
            </a:rPr>
            <a:t>Proactively offering to connect patient/family to claims/insurer for further review and potential financial compensation</a:t>
          </a:r>
        </a:p>
      </dsp:txBody>
      <dsp:txXfrm>
        <a:off x="394754" y="2843115"/>
        <a:ext cx="3727856" cy="2106927"/>
      </dsp:txXfrm>
    </dsp:sp>
  </dsp:spTree>
</dsp:drawing>
</file>

<file path=ppt/diagrams/layout1.xml><?xml version="1.0" encoding="utf-8"?>
<dgm:layoutDef xmlns:dgm="http://schemas.openxmlformats.org/drawingml/2006/diagram" xmlns:a="http://schemas.openxmlformats.org/drawingml/2006/main" uniqueId="urn:microsoft.com/office/officeart/2016/7/layout/HorizontalActionList">
  <dgm:title val="Horizontal Action List"/>
  <dgm:desc val="Used to show non-sequential or grouped lists of information. Works well with large amounts of text. All text has the same level of emphasis, and direction is not implied."/>
  <dgm:catLst>
    <dgm:cat type="list"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fact="0.6"/>
      <dgm:constr type="h" for="des" forName="composite" op="equ"/>
      <dgm:constr type="w" for="ch" forName="composite" refType="w"/>
      <dgm:constr type="w" for="des" forName="parTx"/>
      <dgm:constr type="h" for="des" forName="parTx" op="equ"/>
      <dgm:constr type="w" for="des" forName="desTx"/>
      <dgm:constr type="primFontSz" for="des" forName="parTx" val="54"/>
      <dgm:constr type="primFontSz" for="des" forName="desTx" refType="primFontSz" refFor="des" refForName="parTx" op="lte" fact="0.75"/>
      <dgm:constr type="h" for="des" forName="desTx" op="equ"/>
      <dgm:constr type="w" for="ch" forName="space" op="equ" val="3"/>
    </dgm:constrLst>
    <dgm:ruleLst>
      <dgm:rule type="w" for="ch" forName="composite" val="0" fact="NaN" max="NaN"/>
    </dgm:ruleLst>
    <dgm:forEach name="Name6"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varLst>
          <dgm:alg type="tx"/>
          <dgm:shape xmlns:r="http://schemas.openxmlformats.org/officeDocument/2006/relationships" type="rect" r:blip="">
            <dgm:adjLst/>
          </dgm:shape>
          <dgm:presOf axis="self" ptType="node"/>
          <dgm:constrLst>
            <dgm:constr type="h" refType="w" op="lte" fact="0.3"/>
            <dgm:constr type="h"/>
            <dgm:constr type="tMarg" refType="w" fact="0.224"/>
            <dgm:constr type="bMarg" refType="w" fact="0.224"/>
            <dgm:constr type="lMarg" refType="w" fact="0.224"/>
            <dgm:constr type="rMarg" refType="w" fact="0.224"/>
          </dgm:constrLst>
          <dgm:ruleLst>
            <dgm:rule type="h" val="INF" fact="NaN" max="NaN"/>
            <dgm:rule type="primFontSz" val="14" fact="NaN" max="NaN"/>
          </dgm:ruleLst>
        </dgm:layoutNode>
        <dgm:layoutNode name="desTx" styleLbl="alignAccFollowNode1">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primFontSz" val="28"/>
            <dgm:constr type="tMarg" refType="w" fact="0.28"/>
            <dgm:constr type="bMarg" refType="w" fact="0.28"/>
            <dgm:constr type="lMarg" refType="w" fact="0.28"/>
            <dgm:constr type="rMarg" refType="w" fact="0.28"/>
          </dgm:constrLst>
          <dgm:ruleLst>
            <dgm:rule type="h" val="INF" fact="NaN" max="NaN"/>
            <dgm:rule type="primFontSz" val="11"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atin typeface="Arial" pitchFamily="34" charset="0"/>
                <a:ea typeface="ＭＳ Ｐゴシック" charset="-128"/>
                <a:cs typeface="+mn-cs"/>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pitchFamily="34" charset="0"/>
                <a:ea typeface="ＭＳ Ｐゴシック" pitchFamily="34" charset="-128"/>
              </a:defRPr>
            </a:lvl1pPr>
          </a:lstStyle>
          <a:p>
            <a:pPr>
              <a:defRPr/>
            </a:pPr>
            <a:fld id="{D351B935-87FB-4F94-BBBD-27CF25A0802A}" type="datetimeFigureOut">
              <a:rPr lang="en-US" altLang="en-US"/>
              <a:pPr>
                <a:defRPr/>
              </a:pPr>
              <a:t>8/29/25</a:t>
            </a:fld>
            <a:endParaRPr lang="en-US" alt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atin typeface="Arial" pitchFamily="34" charset="0"/>
                <a:ea typeface="ＭＳ Ｐゴシック" charset="-128"/>
                <a:cs typeface="+mn-cs"/>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wrap="square" lIns="91440" tIns="45720" rIns="91440" bIns="45720" numCol="1" anchor="b" anchorCtr="0" compatLnSpc="1">
            <a:prstTxWarp prst="textNoShape">
              <a:avLst/>
            </a:prstTxWarp>
          </a:bodyPr>
          <a:lstStyle>
            <a:lvl1pPr algn="r">
              <a:defRPr sz="1200">
                <a:latin typeface="Arial" pitchFamily="34" charset="0"/>
                <a:ea typeface="ＭＳ Ｐゴシック" pitchFamily="34" charset="-128"/>
              </a:defRPr>
            </a:lvl1pPr>
          </a:lstStyle>
          <a:p>
            <a:pPr>
              <a:defRPr/>
            </a:pPr>
            <a:fld id="{7EFEBFFA-1475-4B3E-A434-3EA66256686B}" type="slidenum">
              <a:rPr lang="en-US" altLang="en-US"/>
              <a:pPr>
                <a:defRPr/>
              </a:pPr>
              <a:t>‹#›</a:t>
            </a:fld>
            <a:endParaRPr lang="en-US" altLang="en-US"/>
          </a:p>
        </p:txBody>
      </p:sp>
    </p:spTree>
    <p:extLst>
      <p:ext uri="{BB962C8B-B14F-4D97-AF65-F5344CB8AC3E}">
        <p14:creationId xmlns:p14="http://schemas.microsoft.com/office/powerpoint/2010/main" val="63988059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atin typeface="Arial" pitchFamily="34" charset="0"/>
                <a:ea typeface="ＭＳ Ｐゴシック" charset="-128"/>
                <a:cs typeface="+mn-cs"/>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pitchFamily="34" charset="0"/>
                <a:ea typeface="ＭＳ Ｐゴシック" pitchFamily="34" charset="-128"/>
              </a:defRPr>
            </a:lvl1pPr>
          </a:lstStyle>
          <a:p>
            <a:pPr>
              <a:defRPr/>
            </a:pPr>
            <a:fld id="{E194C2CC-3E86-454D-99D6-038CA16EA08A}" type="datetimeFigureOut">
              <a:rPr lang="en-US" altLang="en-US"/>
              <a:pPr>
                <a:defRPr/>
              </a:pPr>
              <a:t>8/29/25</a:t>
            </a:fld>
            <a:endParaRPr lang="en-US" alt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atin typeface="Arial" pitchFamily="34" charset="0"/>
                <a:ea typeface="ＭＳ Ｐゴシック" charset="-128"/>
                <a:cs typeface="+mn-cs"/>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wrap="square" lIns="91440" tIns="45720" rIns="91440" bIns="45720" numCol="1" anchor="b" anchorCtr="0" compatLnSpc="1">
            <a:prstTxWarp prst="textNoShape">
              <a:avLst/>
            </a:prstTxWarp>
          </a:bodyPr>
          <a:lstStyle>
            <a:lvl1pPr algn="r">
              <a:defRPr sz="1200">
                <a:latin typeface="Arial" pitchFamily="34" charset="0"/>
                <a:ea typeface="ＭＳ Ｐゴシック" pitchFamily="34" charset="-128"/>
              </a:defRPr>
            </a:lvl1pPr>
          </a:lstStyle>
          <a:p>
            <a:pPr>
              <a:defRPr/>
            </a:pPr>
            <a:fld id="{3DCF65FA-F577-4169-882E-EFA165ED116B}" type="slidenum">
              <a:rPr lang="en-US" altLang="en-US"/>
              <a:pPr>
                <a:defRPr/>
              </a:pPr>
              <a:t>‹#›</a:t>
            </a:fld>
            <a:endParaRPr lang="en-US" altLang="en-US"/>
          </a:p>
        </p:txBody>
      </p:sp>
    </p:spTree>
    <p:extLst>
      <p:ext uri="{BB962C8B-B14F-4D97-AF65-F5344CB8AC3E}">
        <p14:creationId xmlns:p14="http://schemas.microsoft.com/office/powerpoint/2010/main" val="823496652"/>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xfrm>
            <a:off x="406400" y="696913"/>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Cover slide</a:t>
            </a:r>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MS PGothic" pitchFamily="34" charset="-128"/>
              </a:defRPr>
            </a:lvl1pPr>
            <a:lvl2pPr marL="742950" indent="-285750" eaLnBrk="0" hangingPunct="0">
              <a:spcBef>
                <a:spcPct val="30000"/>
              </a:spcBef>
              <a:defRPr sz="1200">
                <a:solidFill>
                  <a:schemeClr val="tx1"/>
                </a:solidFill>
                <a:latin typeface="Calibri" pitchFamily="34" charset="0"/>
                <a:ea typeface="MS PGothic" pitchFamily="34" charset="-128"/>
              </a:defRPr>
            </a:lvl2pPr>
            <a:lvl3pPr marL="1143000" indent="-228600" eaLnBrk="0" hangingPunct="0">
              <a:spcBef>
                <a:spcPct val="30000"/>
              </a:spcBef>
              <a:defRPr sz="1200">
                <a:solidFill>
                  <a:schemeClr val="tx1"/>
                </a:solidFill>
                <a:latin typeface="Calibri" pitchFamily="34" charset="0"/>
                <a:ea typeface="MS PGothic" pitchFamily="34" charset="-128"/>
              </a:defRPr>
            </a:lvl3pPr>
            <a:lvl4pPr marL="1600200" indent="-228600" eaLnBrk="0" hangingPunct="0">
              <a:spcBef>
                <a:spcPct val="30000"/>
              </a:spcBef>
              <a:defRPr sz="1200">
                <a:solidFill>
                  <a:schemeClr val="tx1"/>
                </a:solidFill>
                <a:latin typeface="Calibri" pitchFamily="34" charset="0"/>
                <a:ea typeface="MS PGothic" pitchFamily="34" charset="-128"/>
              </a:defRPr>
            </a:lvl4pPr>
            <a:lvl5pPr marL="2057400" indent="-228600" eaLnBrk="0" hangingPunct="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eaLnBrk="1" hangingPunct="1">
              <a:spcBef>
                <a:spcPct val="0"/>
              </a:spcBef>
            </a:pPr>
            <a:fld id="{2AE04941-E61B-4A28-8C97-F55917918673}" type="slidenum">
              <a:rPr lang="en-US" altLang="en-US" smtClean="0">
                <a:latin typeface="Arial" pitchFamily="34" charset="0"/>
              </a:rPr>
              <a:pPr eaLnBrk="1" hangingPunct="1">
                <a:spcBef>
                  <a:spcPct val="0"/>
                </a:spcBef>
              </a:pPr>
              <a:t>1</a:t>
            </a:fld>
            <a:endParaRPr lang="en-US" altLang="en-US">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19F9CE-B518-4932-8CE7-D459DB3D8D57}" type="slidenum">
              <a:rPr lang="en-US" smtClean="0"/>
              <a:pPr/>
              <a:t>7</a:t>
            </a:fld>
            <a:endParaRPr lang="en-US"/>
          </a:p>
        </p:txBody>
      </p:sp>
    </p:spTree>
    <p:extLst>
      <p:ext uri="{BB962C8B-B14F-4D97-AF65-F5344CB8AC3E}">
        <p14:creationId xmlns:p14="http://schemas.microsoft.com/office/powerpoint/2010/main" val="32870119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06A8BC-5155-510F-5407-7BD175356C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8F5039-8DAF-8756-2F5D-C134CB69F2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415FA5-1375-9B89-F509-4F62DD4F23AD}"/>
              </a:ext>
            </a:extLst>
          </p:cNvPr>
          <p:cNvSpPr>
            <a:spLocks noGrp="1"/>
          </p:cNvSpPr>
          <p:nvPr>
            <p:ph type="body" idx="1"/>
          </p:nvPr>
        </p:nvSpPr>
        <p:spPr/>
        <p:txBody>
          <a:bodyPr>
            <a:normAutofit/>
          </a:bodyPr>
          <a:lstStyle/>
          <a:p>
            <a:pPr>
              <a:spcAft>
                <a:spcPts val="1223"/>
              </a:spcAft>
            </a:pPr>
            <a:endParaRPr lang="en-US" sz="1800" dirty="0">
              <a:solidFill>
                <a:srgbClr val="000000"/>
              </a:solidFill>
              <a:latin typeface="Calibri" panose="020F0502020204030204" pitchFamily="34" charset="0"/>
              <a:ea typeface="Aptos" panose="020B0004020202020204" pitchFamily="34" charset="0"/>
              <a:cs typeface="Calibri"/>
            </a:endParaRPr>
          </a:p>
        </p:txBody>
      </p:sp>
      <p:sp>
        <p:nvSpPr>
          <p:cNvPr id="4" name="Slide Number Placeholder 3">
            <a:extLst>
              <a:ext uri="{FF2B5EF4-FFF2-40B4-BE49-F238E27FC236}">
                <a16:creationId xmlns:a16="http://schemas.microsoft.com/office/drawing/2014/main" id="{A7688735-439E-0254-F8E4-4F532711E268}"/>
              </a:ext>
            </a:extLst>
          </p:cNvPr>
          <p:cNvSpPr>
            <a:spLocks noGrp="1"/>
          </p:cNvSpPr>
          <p:nvPr>
            <p:ph type="sldNum" sz="quarter" idx="5"/>
          </p:nvPr>
        </p:nvSpPr>
        <p:spPr/>
        <p:txBody>
          <a:bodyPr/>
          <a:lstStyle/>
          <a:p>
            <a:pPr defTabSz="931774">
              <a:defRPr/>
            </a:pPr>
            <a:fld id="{865C600F-D0AA-417F-8D25-5FAAB2FD7B39}" type="slidenum">
              <a:rPr lang="en-US">
                <a:solidFill>
                  <a:prstClr val="black"/>
                </a:solidFill>
                <a:latin typeface="Calibri" panose="020F0502020204030204"/>
                <a:ea typeface="ＭＳ Ｐゴシック" pitchFamily="34" charset="-128"/>
              </a:rPr>
              <a:pPr defTabSz="931774">
                <a:defRPr/>
              </a:pPr>
              <a:t>8</a:t>
            </a:fld>
            <a:endParaRPr lang="en-US">
              <a:solidFill>
                <a:prstClr val="black"/>
              </a:solidFill>
              <a:latin typeface="Calibri" panose="020F0502020204030204"/>
              <a:ea typeface="ＭＳ Ｐゴシック" pitchFamily="34" charset="-128"/>
            </a:endParaRPr>
          </a:p>
        </p:txBody>
      </p:sp>
    </p:spTree>
    <p:extLst>
      <p:ext uri="{BB962C8B-B14F-4D97-AF65-F5344CB8AC3E}">
        <p14:creationId xmlns:p14="http://schemas.microsoft.com/office/powerpoint/2010/main" val="21091376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C91935-F948-CB29-CE6E-760221E564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5447B5-21D9-10FC-5E9C-C96EE770F4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6666F4-6809-D367-8A03-6F3F562B32C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F0E4DD9-1E33-2501-FB8A-09A877A9AC10}"/>
              </a:ext>
            </a:extLst>
          </p:cNvPr>
          <p:cNvSpPr>
            <a:spLocks noGrp="1"/>
          </p:cNvSpPr>
          <p:nvPr>
            <p:ph type="sldNum" sz="quarter" idx="10"/>
          </p:nvPr>
        </p:nvSpPr>
        <p:spPr/>
        <p:txBody>
          <a:bodyPr/>
          <a:lstStyle/>
          <a:p>
            <a:fld id="{81CBFF74-C3A1-49BE-A4E3-A963551F2636}" type="slidenum">
              <a:rPr lang="en-US" smtClean="0"/>
              <a:pPr/>
              <a:t>12</a:t>
            </a:fld>
            <a:endParaRPr lang="en-US"/>
          </a:p>
        </p:txBody>
      </p:sp>
    </p:spTree>
    <p:extLst>
      <p:ext uri="{BB962C8B-B14F-4D97-AF65-F5344CB8AC3E}">
        <p14:creationId xmlns:p14="http://schemas.microsoft.com/office/powerpoint/2010/main" val="1051021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xfrm>
            <a:off x="406400" y="696913"/>
            <a:ext cx="6197600"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i="1"/>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MS PGothic" pitchFamily="34" charset="-128"/>
              </a:defRPr>
            </a:lvl1pPr>
            <a:lvl2pPr marL="742950" indent="-285750" eaLnBrk="0" hangingPunct="0">
              <a:spcBef>
                <a:spcPct val="30000"/>
              </a:spcBef>
              <a:defRPr sz="1200">
                <a:solidFill>
                  <a:schemeClr val="tx1"/>
                </a:solidFill>
                <a:latin typeface="Calibri" pitchFamily="34" charset="0"/>
                <a:ea typeface="MS PGothic" pitchFamily="34" charset="-128"/>
              </a:defRPr>
            </a:lvl2pPr>
            <a:lvl3pPr marL="1143000" indent="-228600" eaLnBrk="0" hangingPunct="0">
              <a:spcBef>
                <a:spcPct val="30000"/>
              </a:spcBef>
              <a:defRPr sz="1200">
                <a:solidFill>
                  <a:schemeClr val="tx1"/>
                </a:solidFill>
                <a:latin typeface="Calibri" pitchFamily="34" charset="0"/>
                <a:ea typeface="MS PGothic" pitchFamily="34" charset="-128"/>
              </a:defRPr>
            </a:lvl3pPr>
            <a:lvl4pPr marL="1600200" indent="-228600" eaLnBrk="0" hangingPunct="0">
              <a:spcBef>
                <a:spcPct val="30000"/>
              </a:spcBef>
              <a:defRPr sz="1200">
                <a:solidFill>
                  <a:schemeClr val="tx1"/>
                </a:solidFill>
                <a:latin typeface="Calibri" pitchFamily="34" charset="0"/>
                <a:ea typeface="MS PGothic" pitchFamily="34" charset="-128"/>
              </a:defRPr>
            </a:lvl4pPr>
            <a:lvl5pPr marL="2057400" indent="-228600" eaLnBrk="0" hangingPunct="0">
              <a:spcBef>
                <a:spcPct val="30000"/>
              </a:spcBef>
              <a:defRPr sz="1200">
                <a:solidFill>
                  <a:schemeClr val="tx1"/>
                </a:solidFill>
                <a:latin typeface="Calibri" pitchFamily="34" charset="0"/>
                <a:ea typeface="MS PGothic" pitchFamily="34" charset="-128"/>
              </a:defRPr>
            </a:lvl5pPr>
            <a:lvl6pPr marL="25146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defTabSz="4572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eaLnBrk="1" hangingPunct="1">
              <a:spcBef>
                <a:spcPct val="0"/>
              </a:spcBef>
            </a:pPr>
            <a:fld id="{A42CC5D7-6BEA-42C2-B648-0BC55E8B4C74}" type="slidenum">
              <a:rPr lang="en-US" altLang="en-US" smtClean="0">
                <a:solidFill>
                  <a:prstClr val="black"/>
                </a:solidFill>
                <a:latin typeface="Arial" pitchFamily="34" charset="0"/>
              </a:rPr>
              <a:pPr eaLnBrk="1" hangingPunct="1">
                <a:spcBef>
                  <a:spcPct val="0"/>
                </a:spcBef>
              </a:pPr>
              <a:t>14</a:t>
            </a:fld>
            <a:endParaRPr lang="en-US" altLang="en-US">
              <a:solidFill>
                <a:prstClr val="black"/>
              </a:solidFill>
              <a:latin typeface="Arial" pitchFamily="34" charset="0"/>
            </a:endParaRPr>
          </a:p>
        </p:txBody>
      </p:sp>
    </p:spTree>
    <p:extLst>
      <p:ext uri="{BB962C8B-B14F-4D97-AF65-F5344CB8AC3E}">
        <p14:creationId xmlns:p14="http://schemas.microsoft.com/office/powerpoint/2010/main" val="4231637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1469BF-0F0E-D210-3FE7-A6DBB38CE6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4F0BB2-487E-6DC9-1FE1-979A6CC9F345}"/>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3CE29CAF-6201-8DCF-51DE-0FCDAA29080A}"/>
              </a:ext>
            </a:extLst>
          </p:cNvPr>
          <p:cNvSpPr>
            <a:spLocks noGrp="1"/>
          </p:cNvSpPr>
          <p:nvPr>
            <p:ph type="body" idx="1"/>
          </p:nvPr>
        </p:nvSpPr>
        <p:spPr/>
        <p:txBody>
          <a:bodyPr/>
          <a:lstStyle/>
          <a:p>
            <a:r>
              <a:rPr lang="en-US"/>
              <a:t>Pat</a:t>
            </a:r>
          </a:p>
        </p:txBody>
      </p:sp>
      <p:sp>
        <p:nvSpPr>
          <p:cNvPr id="4" name="Slide Number Placeholder 3">
            <a:extLst>
              <a:ext uri="{FF2B5EF4-FFF2-40B4-BE49-F238E27FC236}">
                <a16:creationId xmlns:a16="http://schemas.microsoft.com/office/drawing/2014/main" id="{152B23A5-F265-6300-C48F-3BC9C8FD2346}"/>
              </a:ext>
            </a:extLst>
          </p:cNvPr>
          <p:cNvSpPr>
            <a:spLocks noGrp="1"/>
          </p:cNvSpPr>
          <p:nvPr>
            <p:ph type="sldNum" sz="quarter" idx="10"/>
          </p:nvPr>
        </p:nvSpPr>
        <p:spPr/>
        <p:txBody>
          <a:bodyPr/>
          <a:lstStyle/>
          <a:p>
            <a:fld id="{A719F9CE-B518-4932-8CE7-D459DB3D8D57}" type="slidenum">
              <a:rPr lang="en-US" smtClean="0"/>
              <a:pPr/>
              <a:t>16</a:t>
            </a:fld>
            <a:endParaRPr lang="en-US"/>
          </a:p>
        </p:txBody>
      </p:sp>
    </p:spTree>
    <p:extLst>
      <p:ext uri="{BB962C8B-B14F-4D97-AF65-F5344CB8AC3E}">
        <p14:creationId xmlns:p14="http://schemas.microsoft.com/office/powerpoint/2010/main" val="34279663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438A53-0603-9738-CADC-74F921F732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7133B2-2BC6-3E13-136A-1913B6567F98}"/>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DB341533-A4CD-4AD7-169A-6A0BB86AA5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B328B4B-3532-3F7B-CD4A-2C268A99074F}"/>
              </a:ext>
            </a:extLst>
          </p:cNvPr>
          <p:cNvSpPr>
            <a:spLocks noGrp="1"/>
          </p:cNvSpPr>
          <p:nvPr>
            <p:ph type="sldNum" sz="quarter" idx="10"/>
          </p:nvPr>
        </p:nvSpPr>
        <p:spPr/>
        <p:txBody>
          <a:bodyPr/>
          <a:lstStyle/>
          <a:p>
            <a:fld id="{A719F9CE-B518-4932-8CE7-D459DB3D8D57}" type="slidenum">
              <a:rPr lang="en-US" smtClean="0"/>
              <a:pPr/>
              <a:t>18</a:t>
            </a:fld>
            <a:endParaRPr lang="en-US"/>
          </a:p>
        </p:txBody>
      </p:sp>
    </p:spTree>
    <p:extLst>
      <p:ext uri="{BB962C8B-B14F-4D97-AF65-F5344CB8AC3E}">
        <p14:creationId xmlns:p14="http://schemas.microsoft.com/office/powerpoint/2010/main" val="19028534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19F9CE-B518-4932-8CE7-D459DB3D8D57}" type="slidenum">
              <a:rPr lang="en-US" smtClean="0"/>
              <a:pPr/>
              <a:t>24</a:t>
            </a:fld>
            <a:endParaRPr lang="en-US"/>
          </a:p>
        </p:txBody>
      </p:sp>
    </p:spTree>
    <p:extLst>
      <p:ext uri="{BB962C8B-B14F-4D97-AF65-F5344CB8AC3E}">
        <p14:creationId xmlns:p14="http://schemas.microsoft.com/office/powerpoint/2010/main" val="378983014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Cover slid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5" name="Rectangle 4"/>
          <p:cNvSpPr/>
          <p:nvPr/>
        </p:nvSpPr>
        <p:spPr>
          <a:xfrm>
            <a:off x="2" y="1"/>
            <a:ext cx="365760" cy="1958975"/>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a:p>
        </p:txBody>
      </p:sp>
      <p:sp>
        <p:nvSpPr>
          <p:cNvPr id="6" name="Rectangle 5"/>
          <p:cNvSpPr/>
          <p:nvPr/>
        </p:nvSpPr>
        <p:spPr>
          <a:xfrm>
            <a:off x="1" y="1958976"/>
            <a:ext cx="365760" cy="489902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a:p>
        </p:txBody>
      </p:sp>
      <p:sp>
        <p:nvSpPr>
          <p:cNvPr id="2" name="Title 1"/>
          <p:cNvSpPr>
            <a:spLocks noGrp="1"/>
          </p:cNvSpPr>
          <p:nvPr>
            <p:ph type="ctrTitle"/>
          </p:nvPr>
        </p:nvSpPr>
        <p:spPr>
          <a:xfrm>
            <a:off x="1303149" y="2851212"/>
            <a:ext cx="9579208" cy="810554"/>
          </a:xfrm>
        </p:spPr>
        <p:txBody>
          <a:bodyPr lIns="0" rIns="0" anchor="t">
            <a:noAutofit/>
          </a:bodyPr>
          <a:lstStyle>
            <a:lvl1pPr algn="l">
              <a:defRPr sz="4800">
                <a:solidFill>
                  <a:schemeClr val="tx2"/>
                </a:solidFill>
              </a:defRPr>
            </a:lvl1pPr>
          </a:lstStyle>
          <a:p>
            <a:r>
              <a:rPr lang="en-US"/>
              <a:t>Click to edit Master title style</a:t>
            </a:r>
          </a:p>
        </p:txBody>
      </p:sp>
      <p:sp>
        <p:nvSpPr>
          <p:cNvPr id="3" name="Subtitle 2"/>
          <p:cNvSpPr>
            <a:spLocks noGrp="1"/>
          </p:cNvSpPr>
          <p:nvPr>
            <p:ph type="subTitle" idx="1"/>
          </p:nvPr>
        </p:nvSpPr>
        <p:spPr>
          <a:xfrm>
            <a:off x="1298647" y="5747735"/>
            <a:ext cx="6262881" cy="724572"/>
          </a:xfrm>
          <a:prstGeom prst="rect">
            <a:avLst/>
          </a:prstGeom>
        </p:spPr>
        <p:txBody>
          <a:bodyPr lIns="0" tIns="0" rIns="0" bIns="0" anchor="b">
            <a:normAutofit/>
          </a:bodyPr>
          <a:lstStyle>
            <a:lvl1pPr marL="0" indent="0" algn="l">
              <a:buNone/>
              <a:defRPr sz="16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7" name="Picture 6">
            <a:extLst>
              <a:ext uri="{FF2B5EF4-FFF2-40B4-BE49-F238E27FC236}">
                <a16:creationId xmlns:a16="http://schemas.microsoft.com/office/drawing/2014/main" id="{DE37B811-B248-AE48-97F6-E23F14E8E3FB}"/>
              </a:ext>
            </a:extLst>
          </p:cNvPr>
          <p:cNvPicPr>
            <a:picLocks noChangeAspect="1"/>
          </p:cNvPicPr>
          <p:nvPr/>
        </p:nvPicPr>
        <p:blipFill>
          <a:blip r:embed="rId3"/>
          <a:stretch>
            <a:fillRect/>
          </a:stretch>
        </p:blipFill>
        <p:spPr>
          <a:xfrm>
            <a:off x="739262" y="416689"/>
            <a:ext cx="2461138" cy="1312606"/>
          </a:xfrm>
          <a:prstGeom prst="rect">
            <a:avLst/>
          </a:prstGeom>
        </p:spPr>
      </p:pic>
      <p:sp>
        <p:nvSpPr>
          <p:cNvPr id="20" name="Text Placeholder 19">
            <a:extLst>
              <a:ext uri="{FF2B5EF4-FFF2-40B4-BE49-F238E27FC236}">
                <a16:creationId xmlns:a16="http://schemas.microsoft.com/office/drawing/2014/main" id="{E94C7C7C-55B9-0467-2BCA-25CF4B696B81}"/>
              </a:ext>
            </a:extLst>
          </p:cNvPr>
          <p:cNvSpPr>
            <a:spLocks noGrp="1"/>
          </p:cNvSpPr>
          <p:nvPr>
            <p:ph type="body" sz="quarter" idx="10" hasCustomPrompt="1"/>
          </p:nvPr>
        </p:nvSpPr>
        <p:spPr>
          <a:xfrm>
            <a:off x="1305232" y="3658430"/>
            <a:ext cx="6174053" cy="784225"/>
          </a:xfrm>
        </p:spPr>
        <p:txBody>
          <a:bodyPr lIns="0"/>
          <a:lstStyle>
            <a:lvl1pPr marL="0" indent="0">
              <a:buNone/>
              <a:defRPr sz="2000"/>
            </a:lvl1pPr>
          </a:lstStyle>
          <a:p>
            <a:pPr lvl="0"/>
            <a:r>
              <a:rPr lang="en-US"/>
              <a:t>CLICK TO EDIT MASTER TEXT STYLES</a:t>
            </a:r>
          </a:p>
        </p:txBody>
      </p:sp>
    </p:spTree>
    <p:extLst>
      <p:ext uri="{BB962C8B-B14F-4D97-AF65-F5344CB8AC3E}">
        <p14:creationId xmlns:p14="http://schemas.microsoft.com/office/powerpoint/2010/main" val="1920267802"/>
      </p:ext>
    </p:extLst>
  </p:cSld>
  <p:clrMapOvr>
    <a:masterClrMapping/>
  </p:clrMapOvr>
  <p:hf hdr="0" dt="0"/>
  <p:extLst>
    <p:ext uri="{DCECCB84-F9BA-43D5-87BE-67443E8EF086}">
      <p15:sldGuideLst xmlns:p15="http://schemas.microsoft.com/office/powerpoint/2012/main">
        <p15:guide id="1" orient="horz" pos="2160">
          <p15:clr>
            <a:srgbClr val="FBAE40"/>
          </p15:clr>
        </p15:guide>
        <p15:guide id="2" pos="3840">
          <p15:clr>
            <a:srgbClr val="FBAE40"/>
          </p15:clr>
        </p15:guide>
        <p15:guide id="3" pos="504">
          <p15:clr>
            <a:srgbClr val="FBAE40"/>
          </p15:clr>
        </p15:guide>
        <p15:guide id="4" orient="horz" pos="288">
          <p15:clr>
            <a:srgbClr val="FBAE40"/>
          </p15:clr>
        </p15:guide>
        <p15:guide id="5" pos="816">
          <p15:clr>
            <a:srgbClr val="FBAE40"/>
          </p15:clr>
        </p15:guide>
        <p15:guide id="6" orient="horz" pos="405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over slide title wraps">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5" name="Rectangle 4"/>
          <p:cNvSpPr/>
          <p:nvPr/>
        </p:nvSpPr>
        <p:spPr>
          <a:xfrm>
            <a:off x="2" y="1"/>
            <a:ext cx="365760" cy="1958975"/>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a:p>
        </p:txBody>
      </p:sp>
      <p:sp>
        <p:nvSpPr>
          <p:cNvPr id="6" name="Rectangle 5"/>
          <p:cNvSpPr/>
          <p:nvPr/>
        </p:nvSpPr>
        <p:spPr>
          <a:xfrm>
            <a:off x="1" y="1958976"/>
            <a:ext cx="365760" cy="489902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a:p>
        </p:txBody>
      </p:sp>
      <p:sp>
        <p:nvSpPr>
          <p:cNvPr id="3" name="Subtitle 2"/>
          <p:cNvSpPr>
            <a:spLocks noGrp="1"/>
          </p:cNvSpPr>
          <p:nvPr>
            <p:ph type="subTitle" idx="1"/>
          </p:nvPr>
        </p:nvSpPr>
        <p:spPr>
          <a:xfrm>
            <a:off x="1298647" y="5747735"/>
            <a:ext cx="6262881" cy="724572"/>
          </a:xfrm>
          <a:prstGeom prst="rect">
            <a:avLst/>
          </a:prstGeom>
        </p:spPr>
        <p:txBody>
          <a:bodyPr lIns="0" tIns="0" rIns="0" bIns="0" anchor="b">
            <a:normAutofit/>
          </a:bodyPr>
          <a:lstStyle>
            <a:lvl1pPr marL="0" indent="0" algn="l">
              <a:buNone/>
              <a:defRPr sz="16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7" name="Picture 6">
            <a:extLst>
              <a:ext uri="{FF2B5EF4-FFF2-40B4-BE49-F238E27FC236}">
                <a16:creationId xmlns:a16="http://schemas.microsoft.com/office/drawing/2014/main" id="{DE37B811-B248-AE48-97F6-E23F14E8E3FB}"/>
              </a:ext>
            </a:extLst>
          </p:cNvPr>
          <p:cNvPicPr>
            <a:picLocks noChangeAspect="1"/>
          </p:cNvPicPr>
          <p:nvPr/>
        </p:nvPicPr>
        <p:blipFill>
          <a:blip r:embed="rId3"/>
          <a:stretch>
            <a:fillRect/>
          </a:stretch>
        </p:blipFill>
        <p:spPr>
          <a:xfrm>
            <a:off x="739262" y="416689"/>
            <a:ext cx="2461138" cy="1312606"/>
          </a:xfrm>
          <a:prstGeom prst="rect">
            <a:avLst/>
          </a:prstGeom>
        </p:spPr>
      </p:pic>
      <p:sp>
        <p:nvSpPr>
          <p:cNvPr id="20" name="Text Placeholder 19">
            <a:extLst>
              <a:ext uri="{FF2B5EF4-FFF2-40B4-BE49-F238E27FC236}">
                <a16:creationId xmlns:a16="http://schemas.microsoft.com/office/drawing/2014/main" id="{E94C7C7C-55B9-0467-2BCA-25CF4B696B81}"/>
              </a:ext>
            </a:extLst>
          </p:cNvPr>
          <p:cNvSpPr>
            <a:spLocks noGrp="1"/>
          </p:cNvSpPr>
          <p:nvPr>
            <p:ph type="body" sz="quarter" idx="10" hasCustomPrompt="1"/>
          </p:nvPr>
        </p:nvSpPr>
        <p:spPr>
          <a:xfrm>
            <a:off x="1305232" y="4228698"/>
            <a:ext cx="6174053" cy="784225"/>
          </a:xfrm>
        </p:spPr>
        <p:txBody>
          <a:bodyPr lIns="0"/>
          <a:lstStyle>
            <a:lvl1pPr marL="0" indent="0">
              <a:buNone/>
              <a:defRPr sz="2000"/>
            </a:lvl1pPr>
          </a:lstStyle>
          <a:p>
            <a:pPr lvl="0"/>
            <a:r>
              <a:rPr lang="en-US"/>
              <a:t>CLICK TO EDIT MASTER TEXT STYLES</a:t>
            </a:r>
          </a:p>
        </p:txBody>
      </p:sp>
      <p:sp>
        <p:nvSpPr>
          <p:cNvPr id="4" name="Title 1">
            <a:extLst>
              <a:ext uri="{FF2B5EF4-FFF2-40B4-BE49-F238E27FC236}">
                <a16:creationId xmlns:a16="http://schemas.microsoft.com/office/drawing/2014/main" id="{9EB9440F-5F31-4A0E-255D-713080384DE1}"/>
              </a:ext>
            </a:extLst>
          </p:cNvPr>
          <p:cNvSpPr>
            <a:spLocks noGrp="1"/>
          </p:cNvSpPr>
          <p:nvPr>
            <p:ph type="ctrTitle" hasCustomPrompt="1"/>
          </p:nvPr>
        </p:nvSpPr>
        <p:spPr>
          <a:xfrm>
            <a:off x="1305231" y="3006201"/>
            <a:ext cx="9864213" cy="810554"/>
          </a:xfrm>
        </p:spPr>
        <p:txBody>
          <a:bodyPr lIns="0" rIns="0" anchor="t">
            <a:noAutofit/>
          </a:bodyPr>
          <a:lstStyle>
            <a:lvl1pPr algn="l">
              <a:lnSpc>
                <a:spcPts val="4580"/>
              </a:lnSpc>
              <a:defRPr sz="4800">
                <a:solidFill>
                  <a:schemeClr val="tx2"/>
                </a:solidFill>
              </a:defRPr>
            </a:lvl1pPr>
          </a:lstStyle>
          <a:p>
            <a:r>
              <a:rPr lang="en-US"/>
              <a:t>Click to edit Master title style when the title wraps to two lines</a:t>
            </a:r>
          </a:p>
        </p:txBody>
      </p:sp>
    </p:spTree>
    <p:extLst>
      <p:ext uri="{BB962C8B-B14F-4D97-AF65-F5344CB8AC3E}">
        <p14:creationId xmlns:p14="http://schemas.microsoft.com/office/powerpoint/2010/main" val="1077107554"/>
      </p:ext>
    </p:extLst>
  </p:cSld>
  <p:clrMapOvr>
    <a:masterClrMapping/>
  </p:clrMapOvr>
  <p:hf hdr="0" dt="0"/>
  <p:extLst>
    <p:ext uri="{DCECCB84-F9BA-43D5-87BE-67443E8EF086}">
      <p15:sldGuideLst xmlns:p15="http://schemas.microsoft.com/office/powerpoint/2012/main">
        <p15:guide id="1" orient="horz" pos="2160">
          <p15:clr>
            <a:srgbClr val="FBAE40"/>
          </p15:clr>
        </p15:guide>
        <p15:guide id="2" pos="3840">
          <p15:clr>
            <a:srgbClr val="FBAE40"/>
          </p15:clr>
        </p15:guide>
        <p15:guide id="3" pos="504">
          <p15:clr>
            <a:srgbClr val="FBAE40"/>
          </p15:clr>
        </p15:guide>
        <p15:guide id="4" orient="horz" pos="288">
          <p15:clr>
            <a:srgbClr val="FBAE40"/>
          </p15:clr>
        </p15:guide>
        <p15:guide id="5" pos="816">
          <p15:clr>
            <a:srgbClr val="FBAE40"/>
          </p15:clr>
        </p15:guide>
        <p15:guide id="6" orient="horz" pos="4056">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vider slide">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FCEF3472-5E3B-D04A-BFAC-F31A928B16B3}"/>
              </a:ext>
            </a:extLst>
          </p:cNvPr>
          <p:cNvPicPr>
            <a:picLocks noChangeAspect="1"/>
          </p:cNvPicPr>
          <p:nvPr/>
        </p:nvPicPr>
        <p:blipFill rotWithShape="1">
          <a:blip r:embed="rId2"/>
          <a:srcRect t="2517"/>
          <a:stretch/>
        </p:blipFill>
        <p:spPr>
          <a:xfrm>
            <a:off x="0" y="-1"/>
            <a:ext cx="12192000" cy="5766401"/>
          </a:xfrm>
          <a:prstGeom prst="rect">
            <a:avLst/>
          </a:prstGeom>
        </p:spPr>
      </p:pic>
      <p:cxnSp>
        <p:nvCxnSpPr>
          <p:cNvPr id="5" name="Straight Connector 4"/>
          <p:cNvCxnSpPr/>
          <p:nvPr/>
        </p:nvCxnSpPr>
        <p:spPr>
          <a:xfrm flipH="1">
            <a:off x="11309352" y="6445250"/>
            <a:ext cx="882649" cy="0"/>
          </a:xfrm>
          <a:prstGeom prst="line">
            <a:avLst/>
          </a:prstGeom>
          <a:ln w="9525" cmpd="sng">
            <a:solidFill>
              <a:schemeClr val="accent3"/>
            </a:solidFill>
            <a:prstDash val="dash"/>
          </a:ln>
          <a:effectLst/>
        </p:spPr>
        <p:style>
          <a:lnRef idx="2">
            <a:schemeClr val="accent1"/>
          </a:lnRef>
          <a:fillRef idx="0">
            <a:schemeClr val="accent1"/>
          </a:fillRef>
          <a:effectRef idx="1">
            <a:schemeClr val="accent1"/>
          </a:effectRef>
          <a:fontRef idx="minor">
            <a:schemeClr val="tx1"/>
          </a:fontRef>
        </p:style>
      </p:cxnSp>
      <p:sp>
        <p:nvSpPr>
          <p:cNvPr id="6" name="Slide Number Placeholder 5"/>
          <p:cNvSpPr>
            <a:spLocks noGrp="1"/>
          </p:cNvSpPr>
          <p:nvPr>
            <p:ph type="sldNum" sz="quarter" idx="10"/>
          </p:nvPr>
        </p:nvSpPr>
        <p:spPr>
          <a:xfrm>
            <a:off x="8983133" y="6445251"/>
            <a:ext cx="2844800" cy="365125"/>
          </a:xfrm>
          <a:prstGeom prst="rect">
            <a:avLst/>
          </a:prstGeom>
        </p:spPr>
        <p:txBody>
          <a:bodyPr vert="horz" wrap="square" lIns="91440" tIns="45720" rIns="91440" bIns="45720" numCol="1" anchor="t" anchorCtr="0" compatLnSpc="1">
            <a:prstTxWarp prst="textNoShape">
              <a:avLst/>
            </a:prstTxWarp>
          </a:bodyPr>
          <a:lstStyle>
            <a:lvl1pPr algn="r">
              <a:defRPr sz="900">
                <a:solidFill>
                  <a:srgbClr val="9C9C9C"/>
                </a:solidFill>
                <a:latin typeface="Arial" pitchFamily="34" charset="0"/>
                <a:ea typeface="ＭＳ Ｐゴシック" pitchFamily="34" charset="-128"/>
              </a:defRPr>
            </a:lvl1pPr>
          </a:lstStyle>
          <a:p>
            <a:pPr>
              <a:defRPr/>
            </a:pPr>
            <a:fld id="{A8568E0D-40EB-4D7C-BCCC-1906CA830F47}" type="slidenum">
              <a:rPr lang="en-US" altLang="en-US" smtClean="0"/>
              <a:pPr>
                <a:defRPr/>
              </a:pPr>
              <a:t>‹#›</a:t>
            </a:fld>
            <a:endParaRPr lang="en-US" altLang="en-US"/>
          </a:p>
        </p:txBody>
      </p:sp>
      <p:pic>
        <p:nvPicPr>
          <p:cNvPr id="9" name="Picture 8">
            <a:extLst>
              <a:ext uri="{FF2B5EF4-FFF2-40B4-BE49-F238E27FC236}">
                <a16:creationId xmlns:a16="http://schemas.microsoft.com/office/drawing/2014/main" id="{81AF38F9-97A1-FC02-163E-B4E22346AC6F}"/>
              </a:ext>
            </a:extLst>
          </p:cNvPr>
          <p:cNvPicPr>
            <a:picLocks noChangeAspect="1"/>
          </p:cNvPicPr>
          <p:nvPr/>
        </p:nvPicPr>
        <p:blipFill rotWithShape="1">
          <a:blip r:embed="rId2"/>
          <a:srcRect t="2517"/>
          <a:stretch/>
        </p:blipFill>
        <p:spPr>
          <a:xfrm>
            <a:off x="15240" y="0"/>
            <a:ext cx="12192000" cy="5766401"/>
          </a:xfrm>
          <a:prstGeom prst="rect">
            <a:avLst/>
          </a:prstGeom>
        </p:spPr>
      </p:pic>
      <p:sp>
        <p:nvSpPr>
          <p:cNvPr id="11" name="Title 1">
            <a:extLst>
              <a:ext uri="{FF2B5EF4-FFF2-40B4-BE49-F238E27FC236}">
                <a16:creationId xmlns:a16="http://schemas.microsoft.com/office/drawing/2014/main" id="{F261D586-6F25-29A2-4287-D5E6C6C59AA2}"/>
              </a:ext>
            </a:extLst>
          </p:cNvPr>
          <p:cNvSpPr>
            <a:spLocks noGrp="1"/>
          </p:cNvSpPr>
          <p:nvPr>
            <p:ph type="ctrTitle"/>
          </p:nvPr>
        </p:nvSpPr>
        <p:spPr>
          <a:xfrm>
            <a:off x="1264920" y="629701"/>
            <a:ext cx="8894513" cy="2929227"/>
          </a:xfrm>
        </p:spPr>
        <p:txBody>
          <a:bodyPr lIns="0" rIns="0">
            <a:noAutofit/>
          </a:bodyPr>
          <a:lstStyle>
            <a:lvl1pPr algn="l">
              <a:defRPr sz="5000">
                <a:solidFill>
                  <a:schemeClr val="bg1"/>
                </a:solidFill>
              </a:defRPr>
            </a:lvl1pPr>
          </a:lstStyle>
          <a:p>
            <a:r>
              <a:rPr lang="en-US"/>
              <a:t>Click to edit Master title style</a:t>
            </a:r>
          </a:p>
        </p:txBody>
      </p:sp>
      <p:sp>
        <p:nvSpPr>
          <p:cNvPr id="12" name="Subtitle 2">
            <a:extLst>
              <a:ext uri="{FF2B5EF4-FFF2-40B4-BE49-F238E27FC236}">
                <a16:creationId xmlns:a16="http://schemas.microsoft.com/office/drawing/2014/main" id="{C4548F23-8E46-B78D-63E1-6C6235E1EC9B}"/>
              </a:ext>
            </a:extLst>
          </p:cNvPr>
          <p:cNvSpPr>
            <a:spLocks noGrp="1"/>
          </p:cNvSpPr>
          <p:nvPr>
            <p:ph type="subTitle" idx="1"/>
          </p:nvPr>
        </p:nvSpPr>
        <p:spPr>
          <a:xfrm>
            <a:off x="1264920" y="3660739"/>
            <a:ext cx="6262881" cy="724572"/>
          </a:xfrm>
          <a:prstGeom prst="rect">
            <a:avLst/>
          </a:prstGeom>
        </p:spPr>
        <p:txBody>
          <a:bodyPr lIns="0" tIns="0" rIns="0" bIns="0">
            <a:normAutofit/>
          </a:bodyPr>
          <a:lstStyle>
            <a:lvl1pPr marL="0" indent="0" algn="l">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13" name="Picture 12">
            <a:extLst>
              <a:ext uri="{FF2B5EF4-FFF2-40B4-BE49-F238E27FC236}">
                <a16:creationId xmlns:a16="http://schemas.microsoft.com/office/drawing/2014/main" id="{78503531-81EB-829A-3F01-FC85000FFF49}"/>
              </a:ext>
            </a:extLst>
          </p:cNvPr>
          <p:cNvPicPr>
            <a:picLocks noChangeAspect="1"/>
          </p:cNvPicPr>
          <p:nvPr/>
        </p:nvPicPr>
        <p:blipFill>
          <a:blip r:embed="rId3"/>
          <a:stretch>
            <a:fillRect/>
          </a:stretch>
        </p:blipFill>
        <p:spPr>
          <a:xfrm>
            <a:off x="309824" y="5912686"/>
            <a:ext cx="1446663" cy="771553"/>
          </a:xfrm>
          <a:prstGeom prst="rect">
            <a:avLst/>
          </a:prstGeom>
        </p:spPr>
      </p:pic>
      <p:pic>
        <p:nvPicPr>
          <p:cNvPr id="2" name="Picture 1">
            <a:extLst>
              <a:ext uri="{FF2B5EF4-FFF2-40B4-BE49-F238E27FC236}">
                <a16:creationId xmlns:a16="http://schemas.microsoft.com/office/drawing/2014/main" id="{117235B5-31C6-1B83-67F1-005BC1EADFE4}"/>
              </a:ext>
            </a:extLst>
          </p:cNvPr>
          <p:cNvPicPr>
            <a:picLocks noChangeAspect="1"/>
          </p:cNvPicPr>
          <p:nvPr userDrawn="1"/>
        </p:nvPicPr>
        <p:blipFill rotWithShape="1">
          <a:blip r:embed="rId2"/>
          <a:srcRect t="2517"/>
          <a:stretch/>
        </p:blipFill>
        <p:spPr>
          <a:xfrm>
            <a:off x="0" y="-1"/>
            <a:ext cx="12192000" cy="5766401"/>
          </a:xfrm>
          <a:prstGeom prst="rect">
            <a:avLst/>
          </a:prstGeom>
        </p:spPr>
      </p:pic>
      <p:cxnSp>
        <p:nvCxnSpPr>
          <p:cNvPr id="3" name="Straight Connector 2">
            <a:extLst>
              <a:ext uri="{FF2B5EF4-FFF2-40B4-BE49-F238E27FC236}">
                <a16:creationId xmlns:a16="http://schemas.microsoft.com/office/drawing/2014/main" id="{FB6FBB89-AD9F-0B82-F94F-0CEA708A5689}"/>
              </a:ext>
            </a:extLst>
          </p:cNvPr>
          <p:cNvCxnSpPr/>
          <p:nvPr userDrawn="1"/>
        </p:nvCxnSpPr>
        <p:spPr>
          <a:xfrm flipH="1">
            <a:off x="11309352" y="6445250"/>
            <a:ext cx="882649" cy="0"/>
          </a:xfrm>
          <a:prstGeom prst="line">
            <a:avLst/>
          </a:prstGeom>
          <a:ln w="9525" cmpd="sng">
            <a:solidFill>
              <a:schemeClr val="accent3"/>
            </a:solidFill>
            <a:prstDash val="dash"/>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37567192"/>
      </p:ext>
    </p:extLst>
  </p:cSld>
  <p:clrMapOvr>
    <a:masterClrMapping/>
  </p:clrMapOvr>
  <p:extLst>
    <p:ext uri="{DCECCB84-F9BA-43D5-87BE-67443E8EF086}">
      <p15:sldGuideLst xmlns:p15="http://schemas.microsoft.com/office/powerpoint/2012/main">
        <p15:guide id="1" pos="792">
          <p15:clr>
            <a:srgbClr val="FBAE40"/>
          </p15:clr>
        </p15:guide>
        <p15:guide id="2" pos="216">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ody slide">
    <p:spTree>
      <p:nvGrpSpPr>
        <p:cNvPr id="1" name=""/>
        <p:cNvGrpSpPr/>
        <p:nvPr/>
      </p:nvGrpSpPr>
      <p:grpSpPr>
        <a:xfrm>
          <a:off x="0" y="0"/>
          <a:ext cx="0" cy="0"/>
          <a:chOff x="0" y="0"/>
          <a:chExt cx="0" cy="0"/>
        </a:xfrm>
      </p:grpSpPr>
      <p:cxnSp>
        <p:nvCxnSpPr>
          <p:cNvPr id="5" name="Straight Connector 4"/>
          <p:cNvCxnSpPr/>
          <p:nvPr/>
        </p:nvCxnSpPr>
        <p:spPr>
          <a:xfrm flipH="1">
            <a:off x="11309352" y="6445250"/>
            <a:ext cx="882649" cy="0"/>
          </a:xfrm>
          <a:prstGeom prst="line">
            <a:avLst/>
          </a:prstGeom>
          <a:ln w="9525" cmpd="sng">
            <a:solidFill>
              <a:schemeClr val="accent3"/>
            </a:solidFill>
            <a:prstDash val="dash"/>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617764" y="187326"/>
            <a:ext cx="10972800" cy="993775"/>
          </a:xfrm>
        </p:spPr>
        <p:txBody>
          <a:bodyPr lIns="0"/>
          <a:lstStyle>
            <a:lvl1pPr>
              <a:defRPr sz="3800">
                <a:solidFill>
                  <a:srgbClr val="005480"/>
                </a:solidFill>
              </a:defRPr>
            </a:lvl1pPr>
          </a:lstStyle>
          <a:p>
            <a:r>
              <a:rPr lang="en-US"/>
              <a:t>Click to edit Master title style</a:t>
            </a:r>
          </a:p>
        </p:txBody>
      </p:sp>
      <p:sp>
        <p:nvSpPr>
          <p:cNvPr id="3" name="Content Placeholder 2"/>
          <p:cNvSpPr>
            <a:spLocks noGrp="1"/>
          </p:cNvSpPr>
          <p:nvPr>
            <p:ph idx="1"/>
          </p:nvPr>
        </p:nvSpPr>
        <p:spPr>
          <a:xfrm>
            <a:off x="617764" y="1400299"/>
            <a:ext cx="10972800" cy="4725865"/>
          </a:xfrm>
          <a:prstGeom prst="rect">
            <a:avLst/>
          </a:prstGeom>
        </p:spPr>
        <p:txBody>
          <a:bodyPr lIns="0"/>
          <a:lstStyle>
            <a:lvl1pPr>
              <a:spcBef>
                <a:spcPts val="800"/>
              </a:spcBef>
              <a:defRPr>
                <a:solidFill>
                  <a:srgbClr val="535353"/>
                </a:solidFill>
              </a:defRPr>
            </a:lvl1pPr>
            <a:lvl2pPr>
              <a:spcBef>
                <a:spcPts val="800"/>
              </a:spcBef>
              <a:defRPr>
                <a:solidFill>
                  <a:srgbClr val="535353"/>
                </a:solidFill>
              </a:defRPr>
            </a:lvl2pPr>
            <a:lvl3pPr marL="914400" indent="-228600">
              <a:spcBef>
                <a:spcPts val="800"/>
              </a:spcBef>
              <a:buFont typeface="Wingdings" charset="2"/>
              <a:buChar char="§"/>
              <a:defRPr>
                <a:solidFill>
                  <a:srgbClr val="535353"/>
                </a:solidFill>
              </a:defRPr>
            </a:lvl3pPr>
            <a:lvl4pPr>
              <a:spcBef>
                <a:spcPts val="800"/>
              </a:spcBef>
              <a:defRPr>
                <a:solidFill>
                  <a:srgbClr val="535353"/>
                </a:solidFill>
              </a:defRPr>
            </a:lvl4pPr>
            <a:lvl5pPr marL="1371600" indent="-228600">
              <a:spcBef>
                <a:spcPts val="800"/>
              </a:spcBef>
              <a:buSzPct val="100000"/>
              <a:buFont typeface="Arial"/>
              <a:buChar char="•"/>
              <a:defRPr>
                <a:solidFill>
                  <a:srgbClr val="535353"/>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0"/>
          </p:nvPr>
        </p:nvSpPr>
        <p:spPr>
          <a:xfrm>
            <a:off x="8983133" y="6445251"/>
            <a:ext cx="2844800" cy="365125"/>
          </a:xfrm>
          <a:prstGeom prst="rect">
            <a:avLst/>
          </a:prstGeom>
        </p:spPr>
        <p:txBody>
          <a:bodyPr vert="horz" wrap="square" lIns="0" tIns="0" rIns="0" bIns="0" numCol="1" anchor="ctr" anchorCtr="0" compatLnSpc="1">
            <a:prstTxWarp prst="textNoShape">
              <a:avLst/>
            </a:prstTxWarp>
          </a:bodyPr>
          <a:lstStyle>
            <a:lvl1pPr algn="r">
              <a:defRPr sz="900">
                <a:solidFill>
                  <a:srgbClr val="898989"/>
                </a:solidFill>
                <a:latin typeface="Arial" pitchFamily="34" charset="0"/>
                <a:ea typeface="ＭＳ Ｐゴシック" pitchFamily="34" charset="-128"/>
              </a:defRPr>
            </a:lvl1pPr>
          </a:lstStyle>
          <a:p>
            <a:pPr>
              <a:defRPr/>
            </a:pPr>
            <a:fld id="{D3B99B09-02C4-4618-8BF1-F55510757804}" type="slidenum">
              <a:rPr lang="en-US" altLang="en-US"/>
              <a:pPr>
                <a:defRPr/>
              </a:pPr>
              <a:t>‹#›</a:t>
            </a:fld>
            <a:endParaRPr lang="en-US" altLang="en-US"/>
          </a:p>
        </p:txBody>
      </p:sp>
      <p:sp>
        <p:nvSpPr>
          <p:cNvPr id="4" name="Slide Number Placeholder 5">
            <a:extLst>
              <a:ext uri="{FF2B5EF4-FFF2-40B4-BE49-F238E27FC236}">
                <a16:creationId xmlns:a16="http://schemas.microsoft.com/office/drawing/2014/main" id="{E9CB0A3B-E340-650F-960A-DA1E967ED3E1}"/>
              </a:ext>
            </a:extLst>
          </p:cNvPr>
          <p:cNvSpPr txBox="1">
            <a:spLocks/>
          </p:cNvSpPr>
          <p:nvPr/>
        </p:nvSpPr>
        <p:spPr>
          <a:xfrm>
            <a:off x="609600" y="6420758"/>
            <a:ext cx="3708400" cy="412750"/>
          </a:xfrm>
          <a:prstGeom prst="rect">
            <a:avLst/>
          </a:prstGeom>
        </p:spPr>
        <p:txBody>
          <a:bodyPr vert="horz" wrap="square" lIns="0" tIns="0" rIns="0" bIns="0" numCol="1" anchor="ctr" anchorCtr="0" compatLnSpc="1">
            <a:prstTxWarp prst="textNoShape">
              <a:avLst/>
            </a:prstTxWarp>
          </a:bodyPr>
          <a:lstStyle>
            <a:defPPr>
              <a:defRPr lang="en-US"/>
            </a:defPPr>
            <a:lvl1pPr algn="r" defTabSz="457200" rtl="0" fontAlgn="base">
              <a:spcBef>
                <a:spcPct val="0"/>
              </a:spcBef>
              <a:spcAft>
                <a:spcPct val="0"/>
              </a:spcAft>
              <a:defRPr sz="900" kern="1200">
                <a:solidFill>
                  <a:srgbClr val="898989"/>
                </a:solidFill>
                <a:latin typeface="Arial" pitchFamily="34" charset="0"/>
                <a:ea typeface="ＭＳ Ｐゴシック" pitchFamily="34" charset="-128"/>
                <a:cs typeface="+mn-cs"/>
              </a:defRPr>
            </a:lvl1pPr>
            <a:lvl2pPr marL="457200" algn="l" defTabSz="457200" rtl="0" fontAlgn="base">
              <a:spcBef>
                <a:spcPct val="0"/>
              </a:spcBef>
              <a:spcAft>
                <a:spcPct val="0"/>
              </a:spcAft>
              <a:defRPr sz="2400"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sz="2400"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sz="2400"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sz="2400" kern="1200">
                <a:solidFill>
                  <a:schemeClr val="tx1"/>
                </a:solidFill>
                <a:latin typeface="Arial" pitchFamily="34" charset="0"/>
                <a:ea typeface="MS PGothic" pitchFamily="34" charset="-128"/>
                <a:cs typeface="+mn-cs"/>
              </a:defRPr>
            </a:lvl5pPr>
            <a:lvl6pPr marL="2286000" algn="l" defTabSz="914400" rtl="0" eaLnBrk="1" latinLnBrk="0" hangingPunct="1">
              <a:defRPr sz="2400" kern="1200">
                <a:solidFill>
                  <a:schemeClr val="tx1"/>
                </a:solidFill>
                <a:latin typeface="Arial" pitchFamily="34" charset="0"/>
                <a:ea typeface="MS PGothic" pitchFamily="34" charset="-128"/>
                <a:cs typeface="+mn-cs"/>
              </a:defRPr>
            </a:lvl6pPr>
            <a:lvl7pPr marL="2743200" algn="l" defTabSz="914400" rtl="0" eaLnBrk="1" latinLnBrk="0" hangingPunct="1">
              <a:defRPr sz="2400" kern="1200">
                <a:solidFill>
                  <a:schemeClr val="tx1"/>
                </a:solidFill>
                <a:latin typeface="Arial" pitchFamily="34" charset="0"/>
                <a:ea typeface="MS PGothic" pitchFamily="34" charset="-128"/>
                <a:cs typeface="+mn-cs"/>
              </a:defRPr>
            </a:lvl7pPr>
            <a:lvl8pPr marL="3200400" algn="l" defTabSz="914400" rtl="0" eaLnBrk="1" latinLnBrk="0" hangingPunct="1">
              <a:defRPr sz="2400" kern="1200">
                <a:solidFill>
                  <a:schemeClr val="tx1"/>
                </a:solidFill>
                <a:latin typeface="Arial" pitchFamily="34" charset="0"/>
                <a:ea typeface="MS PGothic" pitchFamily="34" charset="-128"/>
                <a:cs typeface="+mn-cs"/>
              </a:defRPr>
            </a:lvl8pPr>
            <a:lvl9pPr marL="3657600" algn="l" defTabSz="914400" rtl="0" eaLnBrk="1" latinLnBrk="0" hangingPunct="1">
              <a:defRPr sz="2400" kern="1200">
                <a:solidFill>
                  <a:schemeClr val="tx1"/>
                </a:solidFill>
                <a:latin typeface="Arial" pitchFamily="34" charset="0"/>
                <a:ea typeface="MS PGothic" pitchFamily="34" charset="-128"/>
                <a:cs typeface="+mn-cs"/>
              </a:defRPr>
            </a:lvl9pPr>
          </a:lstStyle>
          <a:p>
            <a:pPr algn="l">
              <a:defRPr/>
            </a:pPr>
            <a:r>
              <a:rPr lang="en-US" altLang="en-US" sz="1000"/>
              <a:t>BETSY LEHMAN CENTER FOR PATIENT SAFETY</a:t>
            </a:r>
          </a:p>
        </p:txBody>
      </p:sp>
    </p:spTree>
    <p:extLst>
      <p:ext uri="{BB962C8B-B14F-4D97-AF65-F5344CB8AC3E}">
        <p14:creationId xmlns:p14="http://schemas.microsoft.com/office/powerpoint/2010/main" val="2695331252"/>
      </p:ext>
    </p:extLst>
  </p:cSld>
  <p:clrMapOvr>
    <a:masterClrMapping/>
  </p:clrMapOvr>
  <p:hf hdr="0" dt="0"/>
  <p:extLst>
    <p:ext uri="{DCECCB84-F9BA-43D5-87BE-67443E8EF086}">
      <p15:sldGuideLst xmlns:p15="http://schemas.microsoft.com/office/powerpoint/2012/main">
        <p15:guide id="1" orient="horz" pos="2160">
          <p15:clr>
            <a:srgbClr val="FBAE40"/>
          </p15:clr>
        </p15:guide>
        <p15:guide id="2" pos="384">
          <p15:clr>
            <a:srgbClr val="FBAE40"/>
          </p15:clr>
        </p15:guide>
        <p15:guide id="3" orient="horz" pos="4200">
          <p15:clr>
            <a:srgbClr val="FBAE40"/>
          </p15:clr>
        </p15:guide>
        <p15:guide id="4" orient="horz" pos="1152">
          <p15:clr>
            <a:srgbClr val="FBAE40"/>
          </p15:clr>
        </p15:guide>
        <p15:guide id="5" orient="horz" pos="672">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Body slide, title wrapped">
    <p:spTree>
      <p:nvGrpSpPr>
        <p:cNvPr id="1" name=""/>
        <p:cNvGrpSpPr/>
        <p:nvPr/>
      </p:nvGrpSpPr>
      <p:grpSpPr>
        <a:xfrm>
          <a:off x="0" y="0"/>
          <a:ext cx="0" cy="0"/>
          <a:chOff x="0" y="0"/>
          <a:chExt cx="0" cy="0"/>
        </a:xfrm>
      </p:grpSpPr>
      <p:cxnSp>
        <p:nvCxnSpPr>
          <p:cNvPr id="5" name="Straight Connector 4"/>
          <p:cNvCxnSpPr/>
          <p:nvPr/>
        </p:nvCxnSpPr>
        <p:spPr>
          <a:xfrm flipH="1">
            <a:off x="11309352" y="6445250"/>
            <a:ext cx="882649" cy="0"/>
          </a:xfrm>
          <a:prstGeom prst="line">
            <a:avLst/>
          </a:prstGeom>
          <a:ln w="9525" cmpd="sng">
            <a:solidFill>
              <a:schemeClr val="accent3"/>
            </a:solidFill>
            <a:prstDash val="dash"/>
          </a:ln>
          <a:effectLst/>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617034" y="1837268"/>
            <a:ext cx="10972800" cy="4502572"/>
          </a:xfrm>
          <a:prstGeom prst="rect">
            <a:avLst/>
          </a:prstGeom>
        </p:spPr>
        <p:txBody>
          <a:bodyPr lIns="0"/>
          <a:lstStyle>
            <a:lvl1pPr>
              <a:spcBef>
                <a:spcPts val="800"/>
              </a:spcBef>
              <a:defRPr>
                <a:solidFill>
                  <a:srgbClr val="535353"/>
                </a:solidFill>
              </a:defRPr>
            </a:lvl1pPr>
            <a:lvl2pPr>
              <a:spcBef>
                <a:spcPts val="800"/>
              </a:spcBef>
              <a:defRPr>
                <a:solidFill>
                  <a:srgbClr val="535353"/>
                </a:solidFill>
              </a:defRPr>
            </a:lvl2pPr>
            <a:lvl3pPr marL="914400" indent="-228600">
              <a:spcBef>
                <a:spcPts val="800"/>
              </a:spcBef>
              <a:buFont typeface="Wingdings" charset="2"/>
              <a:buChar char="§"/>
              <a:defRPr>
                <a:solidFill>
                  <a:srgbClr val="535353"/>
                </a:solidFill>
              </a:defRPr>
            </a:lvl3pPr>
            <a:lvl4pPr>
              <a:spcBef>
                <a:spcPts val="800"/>
              </a:spcBef>
              <a:defRPr>
                <a:solidFill>
                  <a:srgbClr val="535353"/>
                </a:solidFill>
              </a:defRPr>
            </a:lvl4pPr>
            <a:lvl5pPr marL="1371600" indent="-228600">
              <a:spcBef>
                <a:spcPts val="800"/>
              </a:spcBef>
              <a:buSzPct val="100000"/>
              <a:buFont typeface="Arial"/>
              <a:buChar char="•"/>
              <a:defRPr>
                <a:solidFill>
                  <a:srgbClr val="535353"/>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0"/>
          </p:nvPr>
        </p:nvSpPr>
        <p:spPr>
          <a:xfrm>
            <a:off x="8983133" y="6445251"/>
            <a:ext cx="2844800" cy="365125"/>
          </a:xfrm>
          <a:prstGeom prst="rect">
            <a:avLst/>
          </a:prstGeom>
        </p:spPr>
        <p:txBody>
          <a:bodyPr vert="horz" wrap="square" lIns="0" tIns="0" rIns="0" bIns="0" numCol="1" anchor="ctr" anchorCtr="0" compatLnSpc="1">
            <a:prstTxWarp prst="textNoShape">
              <a:avLst/>
            </a:prstTxWarp>
          </a:bodyPr>
          <a:lstStyle>
            <a:lvl1pPr algn="r">
              <a:defRPr sz="900">
                <a:solidFill>
                  <a:srgbClr val="898989"/>
                </a:solidFill>
                <a:latin typeface="Arial" pitchFamily="34" charset="0"/>
                <a:ea typeface="ＭＳ Ｐゴシック" pitchFamily="34" charset="-128"/>
              </a:defRPr>
            </a:lvl1pPr>
          </a:lstStyle>
          <a:p>
            <a:pPr>
              <a:defRPr/>
            </a:pPr>
            <a:fld id="{D3B99B09-02C4-4618-8BF1-F55510757804}" type="slidenum">
              <a:rPr lang="en-US" altLang="en-US"/>
              <a:pPr>
                <a:defRPr/>
              </a:pPr>
              <a:t>‹#›</a:t>
            </a:fld>
            <a:endParaRPr lang="en-US" altLang="en-US"/>
          </a:p>
        </p:txBody>
      </p:sp>
      <p:sp>
        <p:nvSpPr>
          <p:cNvPr id="4" name="Slide Number Placeholder 5">
            <a:extLst>
              <a:ext uri="{FF2B5EF4-FFF2-40B4-BE49-F238E27FC236}">
                <a16:creationId xmlns:a16="http://schemas.microsoft.com/office/drawing/2014/main" id="{E9CB0A3B-E340-650F-960A-DA1E967ED3E1}"/>
              </a:ext>
            </a:extLst>
          </p:cNvPr>
          <p:cNvSpPr txBox="1">
            <a:spLocks/>
          </p:cNvSpPr>
          <p:nvPr/>
        </p:nvSpPr>
        <p:spPr>
          <a:xfrm>
            <a:off x="609600" y="6420758"/>
            <a:ext cx="3302000" cy="412750"/>
          </a:xfrm>
          <a:prstGeom prst="rect">
            <a:avLst/>
          </a:prstGeom>
        </p:spPr>
        <p:txBody>
          <a:bodyPr vert="horz" wrap="square" lIns="0" tIns="0" rIns="0" bIns="0" numCol="1" anchor="ctr" anchorCtr="0" compatLnSpc="1">
            <a:prstTxWarp prst="textNoShape">
              <a:avLst/>
            </a:prstTxWarp>
          </a:bodyPr>
          <a:lstStyle>
            <a:defPPr>
              <a:defRPr lang="en-US"/>
            </a:defPPr>
            <a:lvl1pPr algn="r" defTabSz="457200" rtl="0" fontAlgn="base">
              <a:spcBef>
                <a:spcPct val="0"/>
              </a:spcBef>
              <a:spcAft>
                <a:spcPct val="0"/>
              </a:spcAft>
              <a:defRPr sz="900" kern="1200">
                <a:solidFill>
                  <a:srgbClr val="898989"/>
                </a:solidFill>
                <a:latin typeface="Arial" pitchFamily="34" charset="0"/>
                <a:ea typeface="ＭＳ Ｐゴシック" pitchFamily="34" charset="-128"/>
                <a:cs typeface="+mn-cs"/>
              </a:defRPr>
            </a:lvl1pPr>
            <a:lvl2pPr marL="457200" algn="l" defTabSz="457200" rtl="0" fontAlgn="base">
              <a:spcBef>
                <a:spcPct val="0"/>
              </a:spcBef>
              <a:spcAft>
                <a:spcPct val="0"/>
              </a:spcAft>
              <a:defRPr sz="2400"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sz="2400"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sz="2400"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sz="2400" kern="1200">
                <a:solidFill>
                  <a:schemeClr val="tx1"/>
                </a:solidFill>
                <a:latin typeface="Arial" pitchFamily="34" charset="0"/>
                <a:ea typeface="MS PGothic" pitchFamily="34" charset="-128"/>
                <a:cs typeface="+mn-cs"/>
              </a:defRPr>
            </a:lvl5pPr>
            <a:lvl6pPr marL="2286000" algn="l" defTabSz="914400" rtl="0" eaLnBrk="1" latinLnBrk="0" hangingPunct="1">
              <a:defRPr sz="2400" kern="1200">
                <a:solidFill>
                  <a:schemeClr val="tx1"/>
                </a:solidFill>
                <a:latin typeface="Arial" pitchFamily="34" charset="0"/>
                <a:ea typeface="MS PGothic" pitchFamily="34" charset="-128"/>
                <a:cs typeface="+mn-cs"/>
              </a:defRPr>
            </a:lvl6pPr>
            <a:lvl7pPr marL="2743200" algn="l" defTabSz="914400" rtl="0" eaLnBrk="1" latinLnBrk="0" hangingPunct="1">
              <a:defRPr sz="2400" kern="1200">
                <a:solidFill>
                  <a:schemeClr val="tx1"/>
                </a:solidFill>
                <a:latin typeface="Arial" pitchFamily="34" charset="0"/>
                <a:ea typeface="MS PGothic" pitchFamily="34" charset="-128"/>
                <a:cs typeface="+mn-cs"/>
              </a:defRPr>
            </a:lvl7pPr>
            <a:lvl8pPr marL="3200400" algn="l" defTabSz="914400" rtl="0" eaLnBrk="1" latinLnBrk="0" hangingPunct="1">
              <a:defRPr sz="2400" kern="1200">
                <a:solidFill>
                  <a:schemeClr val="tx1"/>
                </a:solidFill>
                <a:latin typeface="Arial" pitchFamily="34" charset="0"/>
                <a:ea typeface="MS PGothic" pitchFamily="34" charset="-128"/>
                <a:cs typeface="+mn-cs"/>
              </a:defRPr>
            </a:lvl8pPr>
            <a:lvl9pPr marL="3657600" algn="l" defTabSz="914400" rtl="0" eaLnBrk="1" latinLnBrk="0" hangingPunct="1">
              <a:defRPr sz="2400" kern="1200">
                <a:solidFill>
                  <a:schemeClr val="tx1"/>
                </a:solidFill>
                <a:latin typeface="Arial" pitchFamily="34" charset="0"/>
                <a:ea typeface="MS PGothic" pitchFamily="34" charset="-128"/>
                <a:cs typeface="+mn-cs"/>
              </a:defRPr>
            </a:lvl9pPr>
          </a:lstStyle>
          <a:p>
            <a:pPr algn="l">
              <a:defRPr/>
            </a:pPr>
            <a:r>
              <a:rPr lang="en-US" altLang="en-US" sz="1000"/>
              <a:t>BETSY LEHMAN CENTER FOR PATIENT SAFETY</a:t>
            </a:r>
          </a:p>
        </p:txBody>
      </p:sp>
      <p:sp>
        <p:nvSpPr>
          <p:cNvPr id="7" name="Title 1">
            <a:extLst>
              <a:ext uri="{FF2B5EF4-FFF2-40B4-BE49-F238E27FC236}">
                <a16:creationId xmlns:a16="http://schemas.microsoft.com/office/drawing/2014/main" id="{881BD6F8-4BBE-42F4-DC93-8372272E0E5A}"/>
              </a:ext>
            </a:extLst>
          </p:cNvPr>
          <p:cNvSpPr>
            <a:spLocks noGrp="1"/>
          </p:cNvSpPr>
          <p:nvPr>
            <p:ph type="title" hasCustomPrompt="1"/>
          </p:nvPr>
        </p:nvSpPr>
        <p:spPr>
          <a:xfrm>
            <a:off x="617034" y="671425"/>
            <a:ext cx="10972800" cy="993775"/>
          </a:xfrm>
        </p:spPr>
        <p:txBody>
          <a:bodyPr lIns="0" rIns="0"/>
          <a:lstStyle>
            <a:lvl1pPr>
              <a:lnSpc>
                <a:spcPts val="3760"/>
              </a:lnSpc>
              <a:defRPr>
                <a:solidFill>
                  <a:srgbClr val="005480"/>
                </a:solidFill>
              </a:defRPr>
            </a:lvl1pPr>
          </a:lstStyle>
          <a:p>
            <a:r>
              <a:rPr lang="en-US"/>
              <a:t>Click to edit Master title style when it falls onto two lines and has to wrap</a:t>
            </a:r>
          </a:p>
        </p:txBody>
      </p:sp>
    </p:spTree>
    <p:extLst>
      <p:ext uri="{BB962C8B-B14F-4D97-AF65-F5344CB8AC3E}">
        <p14:creationId xmlns:p14="http://schemas.microsoft.com/office/powerpoint/2010/main" val="1891453436"/>
      </p:ext>
    </p:extLst>
  </p:cSld>
  <p:clrMapOvr>
    <a:masterClrMapping/>
  </p:clrMapOvr>
  <p:hf hdr="0" dt="0"/>
  <p:extLst>
    <p:ext uri="{DCECCB84-F9BA-43D5-87BE-67443E8EF086}">
      <p15:sldGuideLst xmlns:p15="http://schemas.microsoft.com/office/powerpoint/2012/main">
        <p15:guide id="1" orient="horz" pos="2160">
          <p15:clr>
            <a:srgbClr val="FBAE40"/>
          </p15:clr>
        </p15:guide>
        <p15:guide id="2" pos="384">
          <p15:clr>
            <a:srgbClr val="FBAE40"/>
          </p15:clr>
        </p15:guide>
        <p15:guide id="3" orient="horz" pos="4200">
          <p15:clr>
            <a:srgbClr val="FBAE40"/>
          </p15:clr>
        </p15:guide>
        <p15:guide id="4" orient="horz" pos="1152">
          <p15:clr>
            <a:srgbClr val="FBAE40"/>
          </p15:clr>
        </p15:guide>
        <p15:guide id="5" orient="horz" pos="672">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Body slide with subtitle">
    <p:spTree>
      <p:nvGrpSpPr>
        <p:cNvPr id="1" name=""/>
        <p:cNvGrpSpPr/>
        <p:nvPr/>
      </p:nvGrpSpPr>
      <p:grpSpPr>
        <a:xfrm>
          <a:off x="0" y="0"/>
          <a:ext cx="0" cy="0"/>
          <a:chOff x="0" y="0"/>
          <a:chExt cx="0" cy="0"/>
        </a:xfrm>
      </p:grpSpPr>
      <p:cxnSp>
        <p:nvCxnSpPr>
          <p:cNvPr id="5" name="Straight Connector 4"/>
          <p:cNvCxnSpPr/>
          <p:nvPr/>
        </p:nvCxnSpPr>
        <p:spPr>
          <a:xfrm flipH="1">
            <a:off x="11309352" y="6445250"/>
            <a:ext cx="882649" cy="0"/>
          </a:xfrm>
          <a:prstGeom prst="line">
            <a:avLst/>
          </a:prstGeom>
          <a:ln w="9525" cmpd="sng">
            <a:solidFill>
              <a:schemeClr val="accent3"/>
            </a:solidFill>
            <a:prstDash val="dash"/>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617764" y="187326"/>
            <a:ext cx="10972800" cy="993775"/>
          </a:xfrm>
        </p:spPr>
        <p:txBody>
          <a:bodyPr lIns="0"/>
          <a:lstStyle>
            <a:lvl1pPr>
              <a:defRPr sz="3800">
                <a:solidFill>
                  <a:srgbClr val="005480"/>
                </a:solidFill>
              </a:defRPr>
            </a:lvl1pPr>
          </a:lstStyle>
          <a:p>
            <a:r>
              <a:rPr lang="en-US"/>
              <a:t>Click to edit Master title style</a:t>
            </a:r>
          </a:p>
        </p:txBody>
      </p:sp>
      <p:sp>
        <p:nvSpPr>
          <p:cNvPr id="3" name="Content Placeholder 2"/>
          <p:cNvSpPr>
            <a:spLocks noGrp="1"/>
          </p:cNvSpPr>
          <p:nvPr>
            <p:ph idx="1"/>
          </p:nvPr>
        </p:nvSpPr>
        <p:spPr>
          <a:xfrm>
            <a:off x="620254" y="1745264"/>
            <a:ext cx="10972800" cy="4564096"/>
          </a:xfrm>
          <a:prstGeom prst="rect">
            <a:avLst/>
          </a:prstGeom>
        </p:spPr>
        <p:txBody>
          <a:bodyPr lIns="0" tIns="0"/>
          <a:lstStyle>
            <a:lvl1pPr>
              <a:spcBef>
                <a:spcPts val="800"/>
              </a:spcBef>
              <a:defRPr>
                <a:solidFill>
                  <a:srgbClr val="535353"/>
                </a:solidFill>
              </a:defRPr>
            </a:lvl1pPr>
            <a:lvl2pPr>
              <a:spcBef>
                <a:spcPts val="800"/>
              </a:spcBef>
              <a:defRPr>
                <a:solidFill>
                  <a:srgbClr val="535353"/>
                </a:solidFill>
              </a:defRPr>
            </a:lvl2pPr>
            <a:lvl3pPr marL="914400" indent="-228600">
              <a:spcBef>
                <a:spcPts val="800"/>
              </a:spcBef>
              <a:buFont typeface="Wingdings" charset="2"/>
              <a:buChar char="§"/>
              <a:defRPr>
                <a:solidFill>
                  <a:srgbClr val="535353"/>
                </a:solidFill>
              </a:defRPr>
            </a:lvl3pPr>
            <a:lvl4pPr>
              <a:spcBef>
                <a:spcPts val="800"/>
              </a:spcBef>
              <a:defRPr>
                <a:solidFill>
                  <a:srgbClr val="535353"/>
                </a:solidFill>
              </a:defRPr>
            </a:lvl4pPr>
            <a:lvl5pPr marL="1371600" indent="-228600">
              <a:spcBef>
                <a:spcPts val="800"/>
              </a:spcBef>
              <a:buSzPct val="100000"/>
              <a:buFont typeface="Arial"/>
              <a:buChar char="•"/>
              <a:defRPr>
                <a:solidFill>
                  <a:srgbClr val="535353"/>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0"/>
          </p:nvPr>
        </p:nvSpPr>
        <p:spPr>
          <a:xfrm>
            <a:off x="8983133" y="6445251"/>
            <a:ext cx="2844800" cy="365125"/>
          </a:xfrm>
          <a:prstGeom prst="rect">
            <a:avLst/>
          </a:prstGeom>
        </p:spPr>
        <p:txBody>
          <a:bodyPr vert="horz" wrap="square" lIns="0" tIns="0" rIns="0" bIns="0" numCol="1" anchor="ctr" anchorCtr="0" compatLnSpc="1">
            <a:prstTxWarp prst="textNoShape">
              <a:avLst/>
            </a:prstTxWarp>
          </a:bodyPr>
          <a:lstStyle>
            <a:lvl1pPr algn="r">
              <a:defRPr sz="900">
                <a:solidFill>
                  <a:srgbClr val="898989"/>
                </a:solidFill>
                <a:latin typeface="Arial" pitchFamily="34" charset="0"/>
                <a:ea typeface="ＭＳ Ｐゴシック" pitchFamily="34" charset="-128"/>
              </a:defRPr>
            </a:lvl1pPr>
          </a:lstStyle>
          <a:p>
            <a:pPr>
              <a:defRPr/>
            </a:pPr>
            <a:fld id="{D3B99B09-02C4-4618-8BF1-F55510757804}" type="slidenum">
              <a:rPr lang="en-US" altLang="en-US"/>
              <a:pPr>
                <a:defRPr/>
              </a:pPr>
              <a:t>‹#›</a:t>
            </a:fld>
            <a:endParaRPr lang="en-US" altLang="en-US"/>
          </a:p>
        </p:txBody>
      </p:sp>
      <p:sp>
        <p:nvSpPr>
          <p:cNvPr id="4" name="Slide Number Placeholder 5">
            <a:extLst>
              <a:ext uri="{FF2B5EF4-FFF2-40B4-BE49-F238E27FC236}">
                <a16:creationId xmlns:a16="http://schemas.microsoft.com/office/drawing/2014/main" id="{E9CB0A3B-E340-650F-960A-DA1E967ED3E1}"/>
              </a:ext>
            </a:extLst>
          </p:cNvPr>
          <p:cNvSpPr txBox="1">
            <a:spLocks/>
          </p:cNvSpPr>
          <p:nvPr/>
        </p:nvSpPr>
        <p:spPr>
          <a:xfrm>
            <a:off x="609600" y="6420758"/>
            <a:ext cx="3911600" cy="412750"/>
          </a:xfrm>
          <a:prstGeom prst="rect">
            <a:avLst/>
          </a:prstGeom>
        </p:spPr>
        <p:txBody>
          <a:bodyPr vert="horz" wrap="square" lIns="0" tIns="0" rIns="0" bIns="0" numCol="1" anchor="ctr" anchorCtr="0" compatLnSpc="1">
            <a:prstTxWarp prst="textNoShape">
              <a:avLst/>
            </a:prstTxWarp>
          </a:bodyPr>
          <a:lstStyle>
            <a:defPPr>
              <a:defRPr lang="en-US"/>
            </a:defPPr>
            <a:lvl1pPr algn="r" defTabSz="457200" rtl="0" fontAlgn="base">
              <a:spcBef>
                <a:spcPct val="0"/>
              </a:spcBef>
              <a:spcAft>
                <a:spcPct val="0"/>
              </a:spcAft>
              <a:defRPr sz="900" kern="1200">
                <a:solidFill>
                  <a:srgbClr val="898989"/>
                </a:solidFill>
                <a:latin typeface="Arial" pitchFamily="34" charset="0"/>
                <a:ea typeface="ＭＳ Ｐゴシック" pitchFamily="34" charset="-128"/>
                <a:cs typeface="+mn-cs"/>
              </a:defRPr>
            </a:lvl1pPr>
            <a:lvl2pPr marL="457200" algn="l" defTabSz="457200" rtl="0" fontAlgn="base">
              <a:spcBef>
                <a:spcPct val="0"/>
              </a:spcBef>
              <a:spcAft>
                <a:spcPct val="0"/>
              </a:spcAft>
              <a:defRPr sz="2400"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sz="2400"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sz="2400"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sz="2400" kern="1200">
                <a:solidFill>
                  <a:schemeClr val="tx1"/>
                </a:solidFill>
                <a:latin typeface="Arial" pitchFamily="34" charset="0"/>
                <a:ea typeface="MS PGothic" pitchFamily="34" charset="-128"/>
                <a:cs typeface="+mn-cs"/>
              </a:defRPr>
            </a:lvl5pPr>
            <a:lvl6pPr marL="2286000" algn="l" defTabSz="914400" rtl="0" eaLnBrk="1" latinLnBrk="0" hangingPunct="1">
              <a:defRPr sz="2400" kern="1200">
                <a:solidFill>
                  <a:schemeClr val="tx1"/>
                </a:solidFill>
                <a:latin typeface="Arial" pitchFamily="34" charset="0"/>
                <a:ea typeface="MS PGothic" pitchFamily="34" charset="-128"/>
                <a:cs typeface="+mn-cs"/>
              </a:defRPr>
            </a:lvl6pPr>
            <a:lvl7pPr marL="2743200" algn="l" defTabSz="914400" rtl="0" eaLnBrk="1" latinLnBrk="0" hangingPunct="1">
              <a:defRPr sz="2400" kern="1200">
                <a:solidFill>
                  <a:schemeClr val="tx1"/>
                </a:solidFill>
                <a:latin typeface="Arial" pitchFamily="34" charset="0"/>
                <a:ea typeface="MS PGothic" pitchFamily="34" charset="-128"/>
                <a:cs typeface="+mn-cs"/>
              </a:defRPr>
            </a:lvl7pPr>
            <a:lvl8pPr marL="3200400" algn="l" defTabSz="914400" rtl="0" eaLnBrk="1" latinLnBrk="0" hangingPunct="1">
              <a:defRPr sz="2400" kern="1200">
                <a:solidFill>
                  <a:schemeClr val="tx1"/>
                </a:solidFill>
                <a:latin typeface="Arial" pitchFamily="34" charset="0"/>
                <a:ea typeface="MS PGothic" pitchFamily="34" charset="-128"/>
                <a:cs typeface="+mn-cs"/>
              </a:defRPr>
            </a:lvl8pPr>
            <a:lvl9pPr marL="3657600" algn="l" defTabSz="914400" rtl="0" eaLnBrk="1" latinLnBrk="0" hangingPunct="1">
              <a:defRPr sz="2400" kern="1200">
                <a:solidFill>
                  <a:schemeClr val="tx1"/>
                </a:solidFill>
                <a:latin typeface="Arial" pitchFamily="34" charset="0"/>
                <a:ea typeface="MS PGothic" pitchFamily="34" charset="-128"/>
                <a:cs typeface="+mn-cs"/>
              </a:defRPr>
            </a:lvl9pPr>
          </a:lstStyle>
          <a:p>
            <a:pPr algn="l">
              <a:defRPr/>
            </a:pPr>
            <a:r>
              <a:rPr lang="en-US" altLang="en-US" sz="1000"/>
              <a:t>BETSY LEHMAN CENTER FOR PATIENT SAFETY</a:t>
            </a:r>
          </a:p>
        </p:txBody>
      </p:sp>
      <p:sp>
        <p:nvSpPr>
          <p:cNvPr id="7" name="Text Placeholder 8">
            <a:extLst>
              <a:ext uri="{FF2B5EF4-FFF2-40B4-BE49-F238E27FC236}">
                <a16:creationId xmlns:a16="http://schemas.microsoft.com/office/drawing/2014/main" id="{BE47481D-8A2F-DA34-816D-868B979A00C4}"/>
              </a:ext>
            </a:extLst>
          </p:cNvPr>
          <p:cNvSpPr>
            <a:spLocks noGrp="1"/>
          </p:cNvSpPr>
          <p:nvPr>
            <p:ph type="body" sz="quarter" idx="11" hasCustomPrompt="1"/>
          </p:nvPr>
        </p:nvSpPr>
        <p:spPr>
          <a:xfrm>
            <a:off x="617034" y="1073525"/>
            <a:ext cx="6337300" cy="404813"/>
          </a:xfrm>
        </p:spPr>
        <p:txBody>
          <a:bodyPr lIns="0"/>
          <a:lstStyle>
            <a:lvl1pPr marL="0" indent="0">
              <a:buNone/>
              <a:defRPr sz="1800">
                <a:solidFill>
                  <a:srgbClr val="005480"/>
                </a:solidFill>
              </a:defRPr>
            </a:lvl1pPr>
          </a:lstStyle>
          <a:p>
            <a:pPr lvl="0"/>
            <a:r>
              <a:rPr lang="en-US"/>
              <a:t>CLICK TO EDIT SLIDE SUBTITLE</a:t>
            </a:r>
          </a:p>
        </p:txBody>
      </p:sp>
    </p:spTree>
    <p:extLst>
      <p:ext uri="{BB962C8B-B14F-4D97-AF65-F5344CB8AC3E}">
        <p14:creationId xmlns:p14="http://schemas.microsoft.com/office/powerpoint/2010/main" val="2038152728"/>
      </p:ext>
    </p:extLst>
  </p:cSld>
  <p:clrMapOvr>
    <a:masterClrMapping/>
  </p:clrMapOvr>
  <p:hf hdr="0" dt="0"/>
  <p:extLst>
    <p:ext uri="{DCECCB84-F9BA-43D5-87BE-67443E8EF086}">
      <p15:sldGuideLst xmlns:p15="http://schemas.microsoft.com/office/powerpoint/2012/main">
        <p15:guide id="1" orient="horz" pos="2160">
          <p15:clr>
            <a:srgbClr val="FBAE40"/>
          </p15:clr>
        </p15:guide>
        <p15:guide id="2" pos="384">
          <p15:clr>
            <a:srgbClr val="FBAE40"/>
          </p15:clr>
        </p15:guide>
        <p15:guide id="3" orient="horz" pos="4200">
          <p15:clr>
            <a:srgbClr val="FBAE40"/>
          </p15:clr>
        </p15:guide>
        <p15:guide id="4" orient="horz" pos="1152">
          <p15:clr>
            <a:srgbClr val="FBAE40"/>
          </p15:clr>
        </p15:guide>
        <p15:guide id="5" orient="horz" pos="672">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hank you slide">
    <p:spTree>
      <p:nvGrpSpPr>
        <p:cNvPr id="1" name=""/>
        <p:cNvGrpSpPr/>
        <p:nvPr/>
      </p:nvGrpSpPr>
      <p:grpSpPr>
        <a:xfrm>
          <a:off x="0" y="0"/>
          <a:ext cx="0" cy="0"/>
          <a:chOff x="0" y="0"/>
          <a:chExt cx="0" cy="0"/>
        </a:xfrm>
      </p:grpSpPr>
      <p:cxnSp>
        <p:nvCxnSpPr>
          <p:cNvPr id="5" name="Straight Connector 4"/>
          <p:cNvCxnSpPr/>
          <p:nvPr/>
        </p:nvCxnSpPr>
        <p:spPr>
          <a:xfrm flipH="1">
            <a:off x="11309352" y="6445250"/>
            <a:ext cx="882649" cy="0"/>
          </a:xfrm>
          <a:prstGeom prst="line">
            <a:avLst/>
          </a:prstGeom>
          <a:ln w="9525" cmpd="sng">
            <a:solidFill>
              <a:schemeClr val="accent3"/>
            </a:solidFill>
            <a:prstDash val="dash"/>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hasCustomPrompt="1"/>
          </p:nvPr>
        </p:nvSpPr>
        <p:spPr>
          <a:xfrm>
            <a:off x="617764" y="187326"/>
            <a:ext cx="10972800" cy="993775"/>
          </a:xfrm>
        </p:spPr>
        <p:txBody>
          <a:bodyPr lIns="0"/>
          <a:lstStyle>
            <a:lvl1pPr>
              <a:defRPr sz="3800">
                <a:solidFill>
                  <a:srgbClr val="005480"/>
                </a:solidFill>
              </a:defRPr>
            </a:lvl1pPr>
          </a:lstStyle>
          <a:p>
            <a:r>
              <a:rPr lang="en-US"/>
              <a:t>Thank you!</a:t>
            </a:r>
          </a:p>
        </p:txBody>
      </p:sp>
      <p:sp>
        <p:nvSpPr>
          <p:cNvPr id="6" name="Slide Number Placeholder 5"/>
          <p:cNvSpPr>
            <a:spLocks noGrp="1"/>
          </p:cNvSpPr>
          <p:nvPr>
            <p:ph type="sldNum" sz="quarter" idx="10"/>
          </p:nvPr>
        </p:nvSpPr>
        <p:spPr>
          <a:xfrm>
            <a:off x="8983133" y="6445251"/>
            <a:ext cx="2844800" cy="365125"/>
          </a:xfrm>
          <a:prstGeom prst="rect">
            <a:avLst/>
          </a:prstGeom>
        </p:spPr>
        <p:txBody>
          <a:bodyPr vert="horz" wrap="square" lIns="0" tIns="0" rIns="0" bIns="0" numCol="1" anchor="ctr" anchorCtr="0" compatLnSpc="1">
            <a:prstTxWarp prst="textNoShape">
              <a:avLst/>
            </a:prstTxWarp>
          </a:bodyPr>
          <a:lstStyle>
            <a:lvl1pPr algn="r">
              <a:defRPr sz="900">
                <a:solidFill>
                  <a:srgbClr val="898989"/>
                </a:solidFill>
                <a:latin typeface="Arial" pitchFamily="34" charset="0"/>
                <a:ea typeface="ＭＳ Ｐゴシック" pitchFamily="34" charset="-128"/>
              </a:defRPr>
            </a:lvl1pPr>
          </a:lstStyle>
          <a:p>
            <a:pPr>
              <a:defRPr/>
            </a:pPr>
            <a:fld id="{D3B99B09-02C4-4618-8BF1-F55510757804}" type="slidenum">
              <a:rPr lang="en-US" altLang="en-US"/>
              <a:pPr>
                <a:defRPr/>
              </a:pPr>
              <a:t>‹#›</a:t>
            </a:fld>
            <a:endParaRPr lang="en-US" altLang="en-US"/>
          </a:p>
        </p:txBody>
      </p:sp>
      <p:pic>
        <p:nvPicPr>
          <p:cNvPr id="7" name="Picture 6">
            <a:extLst>
              <a:ext uri="{FF2B5EF4-FFF2-40B4-BE49-F238E27FC236}">
                <a16:creationId xmlns:a16="http://schemas.microsoft.com/office/drawing/2014/main" id="{FFF43ECA-01A2-1205-12C3-62DCF0272C98}"/>
              </a:ext>
            </a:extLst>
          </p:cNvPr>
          <p:cNvPicPr>
            <a:picLocks noChangeAspect="1"/>
          </p:cNvPicPr>
          <p:nvPr/>
        </p:nvPicPr>
        <p:blipFill>
          <a:blip r:embed="rId2"/>
          <a:stretch>
            <a:fillRect/>
          </a:stretch>
        </p:blipFill>
        <p:spPr>
          <a:xfrm>
            <a:off x="544529" y="5451205"/>
            <a:ext cx="2461138" cy="1312606"/>
          </a:xfrm>
          <a:prstGeom prst="rect">
            <a:avLst/>
          </a:prstGeom>
        </p:spPr>
      </p:pic>
      <p:sp>
        <p:nvSpPr>
          <p:cNvPr id="8" name="TextBox 7">
            <a:extLst>
              <a:ext uri="{FF2B5EF4-FFF2-40B4-BE49-F238E27FC236}">
                <a16:creationId xmlns:a16="http://schemas.microsoft.com/office/drawing/2014/main" id="{68559167-4D16-06D8-7B7A-47678896FBBF}"/>
              </a:ext>
            </a:extLst>
          </p:cNvPr>
          <p:cNvSpPr txBox="1"/>
          <p:nvPr/>
        </p:nvSpPr>
        <p:spPr>
          <a:xfrm>
            <a:off x="2327329" y="2841223"/>
            <a:ext cx="9423347" cy="1077218"/>
          </a:xfrm>
          <a:prstGeom prst="rect">
            <a:avLst/>
          </a:prstGeom>
          <a:noFill/>
        </p:spPr>
        <p:txBody>
          <a:bodyPr wrap="square" lIns="0" rtlCol="0">
            <a:spAutoFit/>
          </a:bodyPr>
          <a:lstStyle/>
          <a:p>
            <a:r>
              <a:rPr lang="en-US" sz="3200" b="1">
                <a:solidFill>
                  <a:schemeClr val="accent4"/>
                </a:solidFill>
                <a:latin typeface="+mn-lt"/>
                <a:ea typeface="Open Sans ExtraBold" panose="020B0606030504020204" pitchFamily="34" charset="0"/>
                <a:cs typeface="Open Sans ExtraBold" panose="020B0606030504020204" pitchFamily="34" charset="0"/>
              </a:rPr>
              <a:t>Website:</a:t>
            </a:r>
            <a:r>
              <a:rPr lang="en-US" sz="3200">
                <a:latin typeface="+mn-lt"/>
                <a:ea typeface="Open Sans Light" panose="020B0606030504020204" pitchFamily="34" charset="0"/>
                <a:cs typeface="Open Sans Light" panose="020B0606030504020204" pitchFamily="34" charset="0"/>
              </a:rPr>
              <a:t>	</a:t>
            </a:r>
            <a:r>
              <a:rPr lang="en-US" sz="3200" err="1">
                <a:solidFill>
                  <a:srgbClr val="005480"/>
                </a:solidFill>
                <a:latin typeface="+mn-lt"/>
                <a:ea typeface="Open Sans Light" panose="020B0606030504020204" pitchFamily="34" charset="0"/>
                <a:cs typeface="Open Sans Light" panose="020B0606030504020204" pitchFamily="34" charset="0"/>
              </a:rPr>
              <a:t>BetsyLehmanCenterMA.gov</a:t>
            </a:r>
            <a:endParaRPr lang="en-US" sz="3200">
              <a:solidFill>
                <a:srgbClr val="005480"/>
              </a:solidFill>
              <a:latin typeface="+mn-lt"/>
              <a:ea typeface="Open Sans Light" panose="020B0606030504020204" pitchFamily="34" charset="0"/>
              <a:cs typeface="Open Sans Light" panose="020B0606030504020204" pitchFamily="34" charset="0"/>
            </a:endParaRPr>
          </a:p>
          <a:p>
            <a:r>
              <a:rPr lang="en-US" sz="3200" b="1">
                <a:solidFill>
                  <a:schemeClr val="accent4"/>
                </a:solidFill>
                <a:latin typeface="+mn-lt"/>
                <a:ea typeface="Open Sans ExtraBold" panose="020B0606030504020204" pitchFamily="34" charset="0"/>
                <a:cs typeface="Open Sans ExtraBold" panose="020B0606030504020204" pitchFamily="34" charset="0"/>
              </a:rPr>
              <a:t>Email:</a:t>
            </a:r>
            <a:r>
              <a:rPr lang="en-US" sz="3200" b="1">
                <a:solidFill>
                  <a:srgbClr val="005480"/>
                </a:solidFill>
                <a:latin typeface="+mn-lt"/>
                <a:ea typeface="Open Sans ExtraBold" panose="020B0606030504020204" pitchFamily="34" charset="0"/>
                <a:cs typeface="Open Sans ExtraBold" panose="020B0606030504020204" pitchFamily="34" charset="0"/>
              </a:rPr>
              <a:t>		</a:t>
            </a:r>
            <a:r>
              <a:rPr lang="en-US" sz="3200" err="1">
                <a:solidFill>
                  <a:srgbClr val="005480"/>
                </a:solidFill>
                <a:latin typeface="+mn-lt"/>
                <a:ea typeface="Open Sans Light" panose="020B0606030504020204" pitchFamily="34" charset="0"/>
                <a:cs typeface="Open Sans Light" panose="020B0606030504020204" pitchFamily="34" charset="0"/>
              </a:rPr>
              <a:t>info@BetsyLehmanCenterMA.gov</a:t>
            </a:r>
            <a:endParaRPr lang="en-US" sz="3200">
              <a:solidFill>
                <a:srgbClr val="005480"/>
              </a:solidFill>
              <a:latin typeface="+mn-lt"/>
              <a:ea typeface="Open Sans Light" panose="020B0606030504020204" pitchFamily="34" charset="0"/>
              <a:cs typeface="Open Sans Light" panose="020B0606030504020204" pitchFamily="34" charset="0"/>
            </a:endParaRPr>
          </a:p>
        </p:txBody>
      </p:sp>
      <p:sp>
        <p:nvSpPr>
          <p:cNvPr id="9" name="TextBox 8">
            <a:extLst>
              <a:ext uri="{FF2B5EF4-FFF2-40B4-BE49-F238E27FC236}">
                <a16:creationId xmlns:a16="http://schemas.microsoft.com/office/drawing/2014/main" id="{48CD4AD1-3B16-BF7F-CCC2-5E572CD23C3D}"/>
              </a:ext>
            </a:extLst>
          </p:cNvPr>
          <p:cNvSpPr txBox="1"/>
          <p:nvPr/>
        </p:nvSpPr>
        <p:spPr>
          <a:xfrm>
            <a:off x="617764" y="1708570"/>
            <a:ext cx="10456636" cy="677108"/>
          </a:xfrm>
          <a:prstGeom prst="rect">
            <a:avLst/>
          </a:prstGeom>
          <a:noFill/>
        </p:spPr>
        <p:txBody>
          <a:bodyPr wrap="square" rtlCol="0">
            <a:spAutoFit/>
          </a:bodyPr>
          <a:lstStyle/>
          <a:p>
            <a:pPr algn="ctr"/>
            <a:r>
              <a:rPr lang="en-US" sz="3800" b="1">
                <a:solidFill>
                  <a:schemeClr val="accent4"/>
                </a:solidFill>
                <a:latin typeface="+mn-lt"/>
                <a:ea typeface="Open Sans ExtraBold" panose="020B0606030504020204" pitchFamily="34" charset="0"/>
                <a:cs typeface="Open Sans ExtraBold" panose="020B0606030504020204" pitchFamily="34" charset="0"/>
              </a:rPr>
              <a:t>CONTACT US</a:t>
            </a:r>
          </a:p>
        </p:txBody>
      </p:sp>
    </p:spTree>
    <p:extLst>
      <p:ext uri="{BB962C8B-B14F-4D97-AF65-F5344CB8AC3E}">
        <p14:creationId xmlns:p14="http://schemas.microsoft.com/office/powerpoint/2010/main" val="1898751961"/>
      </p:ext>
    </p:extLst>
  </p:cSld>
  <p:clrMapOvr>
    <a:masterClrMapping/>
  </p:clrMapOvr>
  <p:hf hdr="0" dt="0"/>
  <p:extLst>
    <p:ext uri="{DCECCB84-F9BA-43D5-87BE-67443E8EF086}">
      <p15:sldGuideLst xmlns:p15="http://schemas.microsoft.com/office/powerpoint/2012/main">
        <p15:guide id="1" orient="horz" pos="2160">
          <p15:clr>
            <a:srgbClr val="FBAE40"/>
          </p15:clr>
        </p15:guide>
        <p15:guide id="2" pos="384">
          <p15:clr>
            <a:srgbClr val="FBAE40"/>
          </p15:clr>
        </p15:guide>
        <p15:guide id="3" orient="horz" pos="4200">
          <p15:clr>
            <a:srgbClr val="FBAE40"/>
          </p15:clr>
        </p15:guide>
        <p15:guide id="4" orient="horz" pos="1152">
          <p15:clr>
            <a:srgbClr val="FBAE40"/>
          </p15:clr>
        </p15:guide>
        <p15:guide id="5" orient="horz" pos="67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1_Cover slide">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06396" y="2397595"/>
            <a:ext cx="9579208" cy="2010893"/>
          </a:xfrm>
        </p:spPr>
        <p:txBody>
          <a:bodyPr lIns="0" rIns="0" anchor="t">
            <a:noAutofit/>
          </a:bodyPr>
          <a:lstStyle>
            <a:lvl1pPr algn="l">
              <a:defRPr sz="500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306396" y="5747735"/>
            <a:ext cx="6262881" cy="724572"/>
          </a:xfrm>
          <a:prstGeom prst="rect">
            <a:avLst/>
          </a:prstGeom>
        </p:spPr>
        <p:txBody>
          <a:bodyPr lIns="0" tIns="0" rIns="0" bIns="0" anchor="b">
            <a:normAutofit/>
          </a:bodyPr>
          <a:lstStyle>
            <a:lvl1pPr marL="0" indent="0" algn="l">
              <a:buNone/>
              <a:defRPr sz="16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Rectangle 3">
            <a:extLst>
              <a:ext uri="{FF2B5EF4-FFF2-40B4-BE49-F238E27FC236}">
                <a16:creationId xmlns:a16="http://schemas.microsoft.com/office/drawing/2014/main" id="{33393A09-4BC8-3A60-FCED-3D535BBB4E13}"/>
              </a:ext>
            </a:extLst>
          </p:cNvPr>
          <p:cNvSpPr/>
          <p:nvPr userDrawn="1"/>
        </p:nvSpPr>
        <p:spPr>
          <a:xfrm>
            <a:off x="2" y="1"/>
            <a:ext cx="365760" cy="1958975"/>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a:p>
        </p:txBody>
      </p:sp>
      <p:sp>
        <p:nvSpPr>
          <p:cNvPr id="8" name="Rectangle 7">
            <a:extLst>
              <a:ext uri="{FF2B5EF4-FFF2-40B4-BE49-F238E27FC236}">
                <a16:creationId xmlns:a16="http://schemas.microsoft.com/office/drawing/2014/main" id="{192954B6-48F9-E829-399F-93D16FF589F3}"/>
              </a:ext>
            </a:extLst>
          </p:cNvPr>
          <p:cNvSpPr/>
          <p:nvPr userDrawn="1"/>
        </p:nvSpPr>
        <p:spPr>
          <a:xfrm>
            <a:off x="1" y="1958976"/>
            <a:ext cx="365760" cy="4899025"/>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a:p>
        </p:txBody>
      </p:sp>
      <p:pic>
        <p:nvPicPr>
          <p:cNvPr id="9" name="Picture 8">
            <a:extLst>
              <a:ext uri="{FF2B5EF4-FFF2-40B4-BE49-F238E27FC236}">
                <a16:creationId xmlns:a16="http://schemas.microsoft.com/office/drawing/2014/main" id="{6D5C6F45-9A63-8D57-7B29-56DD295D252E}"/>
              </a:ext>
            </a:extLst>
          </p:cNvPr>
          <p:cNvPicPr>
            <a:picLocks noChangeAspect="1"/>
          </p:cNvPicPr>
          <p:nvPr userDrawn="1"/>
        </p:nvPicPr>
        <p:blipFill>
          <a:blip r:embed="rId3"/>
          <a:stretch>
            <a:fillRect/>
          </a:stretch>
        </p:blipFill>
        <p:spPr>
          <a:xfrm>
            <a:off x="739262" y="385693"/>
            <a:ext cx="2299636" cy="1226472"/>
          </a:xfrm>
          <a:prstGeom prst="rect">
            <a:avLst/>
          </a:prstGeom>
        </p:spPr>
      </p:pic>
    </p:spTree>
    <p:extLst>
      <p:ext uri="{BB962C8B-B14F-4D97-AF65-F5344CB8AC3E}">
        <p14:creationId xmlns:p14="http://schemas.microsoft.com/office/powerpoint/2010/main" val="3693780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1" y="1181100"/>
            <a:ext cx="182033" cy="56769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a:p>
        </p:txBody>
      </p:sp>
      <p:sp>
        <p:nvSpPr>
          <p:cNvPr id="1027" name="Text Placeholder 9"/>
          <p:cNvSpPr>
            <a:spLocks noGrp="1"/>
          </p:cNvSpPr>
          <p:nvPr>
            <p:ph type="body" idx="1"/>
          </p:nvPr>
        </p:nvSpPr>
        <p:spPr bwMode="auto">
          <a:xfrm>
            <a:off x="609600" y="1400176"/>
            <a:ext cx="11218333" cy="469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Title Placeholder 1"/>
          <p:cNvSpPr>
            <a:spLocks noGrp="1"/>
          </p:cNvSpPr>
          <p:nvPr>
            <p:ph type="title"/>
          </p:nvPr>
        </p:nvSpPr>
        <p:spPr bwMode="auto">
          <a:xfrm>
            <a:off x="609600" y="187326"/>
            <a:ext cx="9137651"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91440" bIns="0" numCol="1" anchor="b" anchorCtr="0" compatLnSpc="1">
            <a:prstTxWarp prst="textNoShape">
              <a:avLst/>
            </a:prstTxWarp>
          </a:bodyPr>
          <a:lstStyle/>
          <a:p>
            <a:pPr lvl="0"/>
            <a:r>
              <a:rPr lang="en-US" altLang="en-US"/>
              <a:t>Click to edit Master title style</a:t>
            </a:r>
          </a:p>
        </p:txBody>
      </p:sp>
      <p:sp>
        <p:nvSpPr>
          <p:cNvPr id="10" name="Rectangle 9"/>
          <p:cNvSpPr/>
          <p:nvPr/>
        </p:nvSpPr>
        <p:spPr>
          <a:xfrm>
            <a:off x="1" y="0"/>
            <a:ext cx="182033" cy="11811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a:p>
        </p:txBody>
      </p:sp>
      <p:sp>
        <p:nvSpPr>
          <p:cNvPr id="2" name="Rectangle 1">
            <a:extLst>
              <a:ext uri="{FF2B5EF4-FFF2-40B4-BE49-F238E27FC236}">
                <a16:creationId xmlns:a16="http://schemas.microsoft.com/office/drawing/2014/main" id="{D3CE9364-F685-AEF9-E8B0-4FEA076B1C16}"/>
              </a:ext>
            </a:extLst>
          </p:cNvPr>
          <p:cNvSpPr/>
          <p:nvPr userDrawn="1"/>
        </p:nvSpPr>
        <p:spPr>
          <a:xfrm>
            <a:off x="1" y="1181100"/>
            <a:ext cx="182033" cy="56769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a:p>
        </p:txBody>
      </p:sp>
      <p:sp>
        <p:nvSpPr>
          <p:cNvPr id="3" name="Rectangle 2">
            <a:extLst>
              <a:ext uri="{FF2B5EF4-FFF2-40B4-BE49-F238E27FC236}">
                <a16:creationId xmlns:a16="http://schemas.microsoft.com/office/drawing/2014/main" id="{4CC5986A-ADE8-5B82-1693-E606646D61F1}"/>
              </a:ext>
            </a:extLst>
          </p:cNvPr>
          <p:cNvSpPr/>
          <p:nvPr userDrawn="1"/>
        </p:nvSpPr>
        <p:spPr>
          <a:xfrm>
            <a:off x="1" y="0"/>
            <a:ext cx="182033" cy="11811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a:p>
        </p:txBody>
      </p:sp>
    </p:spTree>
    <p:extLst>
      <p:ext uri="{BB962C8B-B14F-4D97-AF65-F5344CB8AC3E}">
        <p14:creationId xmlns:p14="http://schemas.microsoft.com/office/powerpoint/2010/main" val="2373296292"/>
      </p:ext>
    </p:extLst>
  </p:cSld>
  <p:clrMap bg1="lt1" tx1="dk1" bg2="lt2" tx2="dk2" accent1="accent1" accent2="accent2" accent3="accent3" accent4="accent4" accent5="accent5" accent6="accent6" hlink="hlink" folHlink="folHlink"/>
  <p:sldLayoutIdLst>
    <p:sldLayoutId id="2147484168" r:id="rId1"/>
    <p:sldLayoutId id="2147484169" r:id="rId2"/>
    <p:sldLayoutId id="2147484170" r:id="rId3"/>
    <p:sldLayoutId id="2147484171" r:id="rId4"/>
    <p:sldLayoutId id="2147484172" r:id="rId5"/>
    <p:sldLayoutId id="2147484173" r:id="rId6"/>
    <p:sldLayoutId id="2147484174" r:id="rId7"/>
    <p:sldLayoutId id="2147484175" r:id="rId8"/>
  </p:sldLayoutIdLst>
  <p:hf hdr="0" dt="0"/>
  <p:txStyles>
    <p:titleStyle>
      <a:lvl1pPr algn="l" defTabSz="457200" rtl="0" eaLnBrk="1" fontAlgn="base" hangingPunct="1">
        <a:spcBef>
          <a:spcPct val="0"/>
        </a:spcBef>
        <a:spcAft>
          <a:spcPct val="0"/>
        </a:spcAft>
        <a:defRPr sz="3800" kern="1200">
          <a:solidFill>
            <a:srgbClr val="005480"/>
          </a:solidFill>
          <a:latin typeface="+mj-lt"/>
          <a:ea typeface="MS PGothic" pitchFamily="34" charset="-128"/>
          <a:cs typeface="ＭＳ Ｐゴシック" charset="0"/>
        </a:defRPr>
      </a:lvl1pPr>
      <a:lvl2pPr algn="l" defTabSz="457200"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2pPr>
      <a:lvl3pPr algn="l" defTabSz="457200"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3pPr>
      <a:lvl4pPr algn="l" defTabSz="457200"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4pPr>
      <a:lvl5pPr algn="l" defTabSz="457200"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5pPr>
      <a:lvl6pPr marL="457200" algn="l" defTabSz="457200"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6pPr>
      <a:lvl7pPr marL="914400" algn="l" defTabSz="457200"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7pPr>
      <a:lvl8pPr marL="1371600" algn="l" defTabSz="457200"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8pPr>
      <a:lvl9pPr marL="1828800" algn="l" defTabSz="457200"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rgbClr val="535353"/>
          </a:solidFill>
          <a:latin typeface="+mn-lt"/>
          <a:ea typeface="MS PGothic" pitchFamily="34" charset="-128"/>
          <a:cs typeface="ＭＳ Ｐゴシック" charset="0"/>
        </a:defRPr>
      </a:lvl1pPr>
      <a:lvl2pPr marL="685800" indent="-374650" algn="l" defTabSz="457200" rtl="0" eaLnBrk="1" fontAlgn="base" hangingPunct="1">
        <a:spcBef>
          <a:spcPts val="800"/>
        </a:spcBef>
        <a:spcAft>
          <a:spcPct val="0"/>
        </a:spcAft>
        <a:buFont typeface="Arial" pitchFamily="34" charset="0"/>
        <a:buChar char="–"/>
        <a:defRPr sz="2800" kern="1200">
          <a:solidFill>
            <a:srgbClr val="535353"/>
          </a:solidFill>
          <a:latin typeface="+mn-lt"/>
          <a:ea typeface="MS PGothic" pitchFamily="34" charset="-128"/>
          <a:cs typeface="+mn-cs"/>
        </a:defRPr>
      </a:lvl2pPr>
      <a:lvl3pPr marL="914400" indent="-228600" algn="l" defTabSz="457200" rtl="0" eaLnBrk="1" fontAlgn="base" hangingPunct="1">
        <a:spcBef>
          <a:spcPts val="800"/>
        </a:spcBef>
        <a:spcAft>
          <a:spcPct val="0"/>
        </a:spcAft>
        <a:buFont typeface="Wingdings" pitchFamily="2" charset="2"/>
        <a:buChar char="§"/>
        <a:defRPr sz="2400" kern="1200">
          <a:solidFill>
            <a:srgbClr val="535353"/>
          </a:solidFill>
          <a:latin typeface="+mn-lt"/>
          <a:ea typeface="MS PGothic" pitchFamily="34" charset="-128"/>
          <a:cs typeface="+mn-cs"/>
        </a:defRPr>
      </a:lvl3pPr>
      <a:lvl4pPr marL="1143000" indent="-228600" algn="l" defTabSz="457200" rtl="0" eaLnBrk="1" fontAlgn="base" hangingPunct="1">
        <a:spcBef>
          <a:spcPts val="800"/>
        </a:spcBef>
        <a:spcAft>
          <a:spcPct val="0"/>
        </a:spcAft>
        <a:buFont typeface="Arial" pitchFamily="34" charset="0"/>
        <a:buChar char="–"/>
        <a:defRPr sz="2000" kern="1200">
          <a:solidFill>
            <a:srgbClr val="535353"/>
          </a:solidFill>
          <a:latin typeface="+mn-lt"/>
          <a:ea typeface="MS PGothic" pitchFamily="34" charset="-128"/>
          <a:cs typeface="+mn-cs"/>
        </a:defRPr>
      </a:lvl4pPr>
      <a:lvl5pPr marL="1371600" indent="-228600" algn="l" defTabSz="457200" rtl="0" eaLnBrk="1" fontAlgn="base" hangingPunct="1">
        <a:spcBef>
          <a:spcPts val="800"/>
        </a:spcBef>
        <a:spcAft>
          <a:spcPct val="0"/>
        </a:spcAft>
        <a:buFont typeface="Arial" pitchFamily="34" charset="0"/>
        <a:buChar char="•"/>
        <a:defRPr sz="2000" kern="1200">
          <a:solidFill>
            <a:srgbClr val="535353"/>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hyperlink" Target="https://betsylehmancenterma.gov/assets/uploads/general/Tracked-Event_Sample.pdf" TargetMode="Externa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s://betsylehmancenterma.gov/assets/uploads/general/CARe-ClinicianCommunicationAlgorithm.pdf" TargetMode="External"/><Relationship Id="rId2" Type="http://schemas.microsoft.com/office/2018/10/relationships/comments" Target="../comments/modernComment_7FFFC564_A4B2B959.xml"/><Relationship Id="rId1" Type="http://schemas.openxmlformats.org/officeDocument/2006/relationships/slideLayout" Target="../slideLayouts/slideLayout4.xml"/><Relationship Id="rId4" Type="http://schemas.openxmlformats.org/officeDocument/2006/relationships/hyperlink" Target="mailto:Melinda.VanNiel@BetsyLehmanCenterma.gov" TargetMode="Externa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betsylehmancenterma.gov/assets/uploads/CARe-ResolutionChecklist.pdf" TargetMode="External"/><Relationship Id="rId2" Type="http://schemas.openxmlformats.org/officeDocument/2006/relationships/hyperlink" Target="https://betsylehmancenterma.gov/assets/uploads/CARe_Event_Tracker_Template.xlsx" TargetMode="Externa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https://betsylehmancenterma.gov/assets/uploads/general/CARe_InsurerConversationGuide.pdf"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hyperlink" Target="https://betsylehmancenterma.gov/assets/uploads/general/Tracked-Event_Sample.pdf" TargetMode="Externa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6.xml.rels><?xml version="1.0" encoding="UTF-8" standalone="yes"?>
<Relationships xmlns="http://schemas.openxmlformats.org/package/2006/relationships"><Relationship Id="rId3" Type="http://schemas.openxmlformats.org/officeDocument/2006/relationships/hyperlink" Target="https://betsylehmancenterma.gov/assets/uploads/CARe-ResolutionChecklist.pdf"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betsylehmancenterma.gov/assets/uploads/general/CAReSupport.pdf"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hyperlink" Target="https://betsylehmancenterma.gov/for-patients/patient-support" TargetMode="External"/></Relationships>
</file>

<file path=ppt/slides/_rels/slide19.xml.rels><?xml version="1.0" encoding="UTF-8" standalone="yes"?>
<Relationships xmlns="http://schemas.openxmlformats.org/package/2006/relationships"><Relationship Id="rId2" Type="http://schemas.openxmlformats.org/officeDocument/2006/relationships/hyperlink" Target="https://betsylehmancenterma.gov/initiatives/clinician-support/virtual-peer-support-network"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hyperlink" Target="mailto:Melinda.VanNiel@BetsyLehmanCenterMA.gov" TargetMode="External"/><Relationship Id="rId2" Type="http://schemas.openxmlformats.org/officeDocument/2006/relationships/hyperlink" Target="https://betsylehmancenterma.gov/initiatives/communication-apology-and-resolution-care" TargetMode="Externa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hyperlink" Target="https://betsylehmancenterma.gov/resources/care-resource-library" TargetMode="Externa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hyperlink" Target="https://qualitysafety.bmj.com/content/early/2020/01/20/bmjqs-2019-010296.long"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hyperlink" Target="https://www.betsylehmancenterma.gov/research/costofme" TargetMode="External"/><Relationship Id="rId5" Type="http://schemas.openxmlformats.org/officeDocument/2006/relationships/hyperlink" Target="http://www.healthaffairs.org/doi/10.1377/hlthaff.2017.0320" TargetMode="External"/><Relationship Id="rId4" Type="http://schemas.openxmlformats.org/officeDocument/2006/relationships/hyperlink" Target="https://www.healthaffairs.org/doi/full/10.1377/hlthaff.2018.0720?url_ver=Z39.88-2003&amp;rfr_id=ori:rid:crossref.org&amp;rfr_dat=cr_pub%3Dpubmed"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42A6F-23B9-AD48-B094-C47B1E36D9F4}"/>
              </a:ext>
            </a:extLst>
          </p:cNvPr>
          <p:cNvSpPr>
            <a:spLocks noGrp="1"/>
          </p:cNvSpPr>
          <p:nvPr>
            <p:ph type="ctrTitle"/>
          </p:nvPr>
        </p:nvSpPr>
        <p:spPr>
          <a:xfrm>
            <a:off x="1249349" y="2634537"/>
            <a:ext cx="9998754" cy="1544174"/>
          </a:xfrm>
        </p:spPr>
        <p:txBody>
          <a:bodyPr/>
          <a:lstStyle/>
          <a:p>
            <a:r>
              <a:rPr lang="en-US" sz="4000" b="1" dirty="0">
                <a:ea typeface="MS PGothic"/>
              </a:rPr>
              <a:t>Communication, Apology and Resolution (</a:t>
            </a:r>
            <a:r>
              <a:rPr lang="en-US" sz="4000" b="1" dirty="0" err="1">
                <a:ea typeface="MS PGothic"/>
              </a:rPr>
              <a:t>CARe</a:t>
            </a:r>
            <a:r>
              <a:rPr lang="en-US" sz="4000" b="1" dirty="0">
                <a:ea typeface="MS PGothic"/>
              </a:rPr>
              <a:t>): </a:t>
            </a:r>
            <a:r>
              <a:rPr lang="en-US" sz="3600" dirty="0">
                <a:ea typeface="MS PGothic"/>
              </a:rPr>
              <a:t>How adverse events are addressed with </a:t>
            </a:r>
            <a:r>
              <a:rPr lang="en-US" sz="3600" dirty="0" err="1">
                <a:ea typeface="MS PGothic"/>
              </a:rPr>
              <a:t>CARe</a:t>
            </a:r>
            <a:r>
              <a:rPr lang="en-US" sz="3600" dirty="0">
                <a:ea typeface="MS PGothic"/>
              </a:rPr>
              <a:t> at </a:t>
            </a:r>
            <a:r>
              <a:rPr lang="en-US" sz="3600" dirty="0">
                <a:highlight>
                  <a:srgbClr val="C0C0C0"/>
                </a:highlight>
                <a:ea typeface="MS PGothic"/>
              </a:rPr>
              <a:t>[INSERT YOUR FACILITY NAME HERE]</a:t>
            </a:r>
            <a:endParaRPr lang="en-US" sz="4000" i="1" dirty="0">
              <a:highlight>
                <a:srgbClr val="C0C0C0"/>
              </a:highlight>
            </a:endParaRPr>
          </a:p>
        </p:txBody>
      </p:sp>
      <p:sp>
        <p:nvSpPr>
          <p:cNvPr id="4" name="Subtitle 3">
            <a:extLst>
              <a:ext uri="{FF2B5EF4-FFF2-40B4-BE49-F238E27FC236}">
                <a16:creationId xmlns:a16="http://schemas.microsoft.com/office/drawing/2014/main" id="{17D574B5-B99B-A60A-D78D-DA3C5AC1952E}"/>
              </a:ext>
            </a:extLst>
          </p:cNvPr>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F0E55-0D26-0E6D-F2E5-402D046942A1}"/>
              </a:ext>
            </a:extLst>
          </p:cNvPr>
          <p:cNvSpPr>
            <a:spLocks noGrp="1"/>
          </p:cNvSpPr>
          <p:nvPr>
            <p:ph type="title"/>
          </p:nvPr>
        </p:nvSpPr>
        <p:spPr/>
        <p:txBody>
          <a:bodyPr/>
          <a:lstStyle/>
          <a:p>
            <a:r>
              <a:rPr lang="en-US">
                <a:ea typeface="MS PGothic"/>
              </a:rPr>
              <a:t>Which adverse events are </a:t>
            </a:r>
            <a:r>
              <a:rPr lang="en-US" err="1">
                <a:ea typeface="MS PGothic"/>
              </a:rPr>
              <a:t>CARe</a:t>
            </a:r>
            <a:r>
              <a:rPr lang="en-US">
                <a:ea typeface="MS PGothic"/>
              </a:rPr>
              <a:t> cases? </a:t>
            </a:r>
            <a:endParaRPr lang="en-US"/>
          </a:p>
        </p:txBody>
      </p:sp>
      <p:sp>
        <p:nvSpPr>
          <p:cNvPr id="3" name="Content Placeholder 2">
            <a:extLst>
              <a:ext uri="{FF2B5EF4-FFF2-40B4-BE49-F238E27FC236}">
                <a16:creationId xmlns:a16="http://schemas.microsoft.com/office/drawing/2014/main" id="{FBB62CE9-1324-0A6A-5B6D-6ADE8B9652A4}"/>
              </a:ext>
            </a:extLst>
          </p:cNvPr>
          <p:cNvSpPr>
            <a:spLocks noGrp="1"/>
          </p:cNvSpPr>
          <p:nvPr>
            <p:ph idx="1"/>
          </p:nvPr>
        </p:nvSpPr>
        <p:spPr>
          <a:xfrm>
            <a:off x="609600" y="1400299"/>
            <a:ext cx="10972800" cy="4340101"/>
          </a:xfrm>
        </p:spPr>
        <p:txBody>
          <a:bodyPr/>
          <a:lstStyle/>
          <a:p>
            <a:r>
              <a:rPr lang="en-US" sz="2400" dirty="0" err="1">
                <a:ea typeface="MS PGothic"/>
              </a:rPr>
              <a:t>CARe</a:t>
            </a:r>
            <a:r>
              <a:rPr lang="en-US" sz="2400" dirty="0">
                <a:ea typeface="MS PGothic"/>
              </a:rPr>
              <a:t> cases are reported adverse events that meet one of the following criteria:</a:t>
            </a:r>
            <a:endParaRPr lang="en-US" sz="2400" dirty="0">
              <a:cs typeface="+mn-lt"/>
            </a:endParaRPr>
          </a:p>
          <a:p>
            <a:pPr lvl="1">
              <a:buFont typeface="Courier New" pitchFamily="34" charset="0"/>
              <a:buChar char="o"/>
            </a:pPr>
            <a:r>
              <a:rPr lang="en-US" sz="1800" dirty="0">
                <a:ea typeface="+mn-lt"/>
                <a:cs typeface="+mn-lt"/>
              </a:rPr>
              <a:t>Any case where harm has the potential to be at least temporary but "significant" harm, with "significant" defined as harm whose management is anticipated to require an invasive medical procedure or three or more additional visits to a health care center</a:t>
            </a:r>
            <a:endParaRPr lang="en-US" sz="1800" dirty="0">
              <a:cs typeface="+mn-lt"/>
            </a:endParaRPr>
          </a:p>
          <a:p>
            <a:pPr lvl="1">
              <a:buFont typeface="Courier New" pitchFamily="34" charset="0"/>
              <a:buChar char="o"/>
            </a:pPr>
            <a:r>
              <a:rPr lang="en-US" sz="1800" dirty="0">
                <a:ea typeface="MS PGothic"/>
                <a:cs typeface="+mn-lt"/>
              </a:rPr>
              <a:t>Any case in which a patient is </a:t>
            </a:r>
            <a:r>
              <a:rPr lang="en-US" sz="1800" i="1" dirty="0">
                <a:ea typeface="MS PGothic"/>
                <a:cs typeface="+mn-lt"/>
              </a:rPr>
              <a:t>alleging</a:t>
            </a:r>
            <a:r>
              <a:rPr lang="en-US" sz="1800" dirty="0">
                <a:ea typeface="MS PGothic"/>
                <a:cs typeface="+mn-lt"/>
              </a:rPr>
              <a:t> the harm level above</a:t>
            </a:r>
            <a:endParaRPr lang="en-US" sz="1800" dirty="0">
              <a:ea typeface="+mn-lt"/>
              <a:cs typeface="+mn-lt"/>
            </a:endParaRPr>
          </a:p>
          <a:p>
            <a:pPr lvl="1">
              <a:buFont typeface="Courier New" pitchFamily="34" charset="0"/>
              <a:buChar char="o"/>
            </a:pPr>
            <a:r>
              <a:rPr lang="en-US" sz="1800" dirty="0">
                <a:ea typeface="+mn-lt"/>
                <a:cs typeface="+mn-lt"/>
              </a:rPr>
              <a:t>Any event that needs reporting to BORM or DPH </a:t>
            </a:r>
            <a:endParaRPr lang="en-US" sz="1800" dirty="0">
              <a:cs typeface="+mn-lt"/>
            </a:endParaRPr>
          </a:p>
          <a:p>
            <a:pPr lvl="1">
              <a:buFont typeface="Courier New" pitchFamily="34" charset="0"/>
              <a:buChar char="o"/>
            </a:pPr>
            <a:r>
              <a:rPr lang="en-US" sz="1800" dirty="0">
                <a:ea typeface="+mn-lt"/>
                <a:cs typeface="+mn-lt"/>
              </a:rPr>
              <a:t>Any event reported by a provider where </a:t>
            </a:r>
            <a:r>
              <a:rPr lang="en-US" sz="1800" dirty="0" err="1">
                <a:ea typeface="+mn-lt"/>
                <a:cs typeface="+mn-lt"/>
              </a:rPr>
              <a:t>CARe</a:t>
            </a:r>
            <a:r>
              <a:rPr lang="en-US" sz="1800" dirty="0">
                <a:ea typeface="+mn-lt"/>
                <a:cs typeface="+mn-lt"/>
              </a:rPr>
              <a:t> program is requested</a:t>
            </a:r>
            <a:endParaRPr lang="en-US" sz="1800" dirty="0">
              <a:cs typeface="+mn-lt"/>
            </a:endParaRPr>
          </a:p>
          <a:p>
            <a:pPr lvl="1">
              <a:buFont typeface="Courier New" pitchFamily="34" charset="0"/>
              <a:buChar char="o"/>
            </a:pPr>
            <a:r>
              <a:rPr lang="en-US" sz="1800" dirty="0">
                <a:ea typeface="+mn-lt"/>
                <a:cs typeface="+mn-lt"/>
              </a:rPr>
              <a:t>Any case initiated by a pre-litigation notice</a:t>
            </a:r>
            <a:endParaRPr lang="en-US" sz="1800" dirty="0">
              <a:cs typeface="Calibri"/>
            </a:endParaRPr>
          </a:p>
          <a:p>
            <a:pPr>
              <a:spcBef>
                <a:spcPts val="1400"/>
              </a:spcBef>
            </a:pPr>
            <a:r>
              <a:rPr lang="en-US" sz="2400" dirty="0" err="1">
                <a:ea typeface="MS PGothic"/>
              </a:rPr>
              <a:t>CARe</a:t>
            </a:r>
            <a:r>
              <a:rPr lang="en-US" sz="2400" dirty="0">
                <a:ea typeface="MS PGothic"/>
              </a:rPr>
              <a:t> cases receive the </a:t>
            </a:r>
            <a:r>
              <a:rPr lang="en-US" sz="2400" dirty="0" err="1">
                <a:ea typeface="MS PGothic"/>
              </a:rPr>
              <a:t>CARe</a:t>
            </a:r>
            <a:r>
              <a:rPr lang="en-US" sz="2400" dirty="0">
                <a:ea typeface="MS PGothic"/>
              </a:rPr>
              <a:t> process. It does not mean there was an error or that they will receive compensation. There will be many more </a:t>
            </a:r>
            <a:r>
              <a:rPr lang="en-US" sz="2400" dirty="0" err="1">
                <a:ea typeface="MS PGothic"/>
              </a:rPr>
              <a:t>CARe</a:t>
            </a:r>
            <a:r>
              <a:rPr lang="en-US" sz="2400" dirty="0">
                <a:ea typeface="MS PGothic"/>
              </a:rPr>
              <a:t> cases than </a:t>
            </a:r>
            <a:r>
              <a:rPr lang="en-US" sz="2400" dirty="0" err="1">
                <a:ea typeface="MS PGothic"/>
              </a:rPr>
              <a:t>CARe</a:t>
            </a:r>
            <a:r>
              <a:rPr lang="en-US" sz="2400" dirty="0">
                <a:ea typeface="MS PGothic"/>
              </a:rPr>
              <a:t> insurer cases, which will be described in later slides.</a:t>
            </a:r>
            <a:endParaRPr lang="en-US" sz="2400" dirty="0">
              <a:ea typeface="Calibri"/>
              <a:cs typeface="Calibri"/>
            </a:endParaRPr>
          </a:p>
        </p:txBody>
      </p:sp>
      <p:sp>
        <p:nvSpPr>
          <p:cNvPr id="4" name="Slide Number Placeholder 3">
            <a:extLst>
              <a:ext uri="{FF2B5EF4-FFF2-40B4-BE49-F238E27FC236}">
                <a16:creationId xmlns:a16="http://schemas.microsoft.com/office/drawing/2014/main" id="{07D21919-F325-B272-2009-2F30B5986471}"/>
              </a:ext>
            </a:extLst>
          </p:cNvPr>
          <p:cNvSpPr>
            <a:spLocks noGrp="1"/>
          </p:cNvSpPr>
          <p:nvPr>
            <p:ph type="sldNum" sz="quarter" idx="10"/>
          </p:nvPr>
        </p:nvSpPr>
        <p:spPr/>
        <p:txBody>
          <a:bodyPr/>
          <a:lstStyle/>
          <a:p>
            <a:pPr>
              <a:defRPr/>
            </a:pPr>
            <a:fld id="{D3B99B09-02C4-4618-8BF1-F55510757804}" type="slidenum">
              <a:rPr lang="en-US" altLang="en-US"/>
              <a:pPr>
                <a:defRPr/>
              </a:pPr>
              <a:t>10</a:t>
            </a:fld>
            <a:endParaRPr lang="en-US" altLang="en-US"/>
          </a:p>
        </p:txBody>
      </p:sp>
      <p:sp>
        <p:nvSpPr>
          <p:cNvPr id="5" name="TextBox 4">
            <a:extLst>
              <a:ext uri="{FF2B5EF4-FFF2-40B4-BE49-F238E27FC236}">
                <a16:creationId xmlns:a16="http://schemas.microsoft.com/office/drawing/2014/main" id="{3E93228C-5F00-FBD4-A956-A442E862609B}"/>
              </a:ext>
            </a:extLst>
          </p:cNvPr>
          <p:cNvSpPr txBox="1"/>
          <p:nvPr/>
        </p:nvSpPr>
        <p:spPr>
          <a:xfrm>
            <a:off x="617764" y="6031517"/>
            <a:ext cx="5706532" cy="307777"/>
          </a:xfrm>
          <a:prstGeom prst="rect">
            <a:avLst/>
          </a:prstGeom>
          <a:noFill/>
        </p:spPr>
        <p:txBody>
          <a:bodyPr wrap="square" rtlCol="0">
            <a:spAutoFit/>
          </a:bodyPr>
          <a:lstStyle/>
          <a:p>
            <a:r>
              <a:rPr lang="en-US" sz="1400" i="1" dirty="0">
                <a:solidFill>
                  <a:srgbClr val="535353"/>
                </a:solidFill>
                <a:latin typeface="+mj-lt"/>
              </a:rPr>
              <a:t>Download: </a:t>
            </a:r>
            <a:r>
              <a:rPr lang="en-US" sz="1400" i="1" dirty="0">
                <a:latin typeface="+mj-lt"/>
                <a:hlinkClick r:id="rId2"/>
              </a:rPr>
              <a:t>Sample tracked event criteria</a:t>
            </a:r>
            <a:endParaRPr lang="en-US" sz="1400" i="1" dirty="0">
              <a:latin typeface="+mj-lt"/>
            </a:endParaRPr>
          </a:p>
        </p:txBody>
      </p:sp>
    </p:spTree>
    <p:extLst>
      <p:ext uri="{BB962C8B-B14F-4D97-AF65-F5344CB8AC3E}">
        <p14:creationId xmlns:p14="http://schemas.microsoft.com/office/powerpoint/2010/main" val="15643571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EF3D3-ED54-A8BE-46EC-720B122153EA}"/>
              </a:ext>
            </a:extLst>
          </p:cNvPr>
          <p:cNvSpPr>
            <a:spLocks noGrp="1"/>
          </p:cNvSpPr>
          <p:nvPr>
            <p:ph type="title"/>
          </p:nvPr>
        </p:nvSpPr>
        <p:spPr/>
        <p:txBody>
          <a:bodyPr/>
          <a:lstStyle/>
          <a:p>
            <a:r>
              <a:rPr lang="en-US" dirty="0"/>
              <a:t>Initial communication</a:t>
            </a:r>
          </a:p>
        </p:txBody>
      </p:sp>
      <p:sp>
        <p:nvSpPr>
          <p:cNvPr id="3" name="Content Placeholder 2">
            <a:extLst>
              <a:ext uri="{FF2B5EF4-FFF2-40B4-BE49-F238E27FC236}">
                <a16:creationId xmlns:a16="http://schemas.microsoft.com/office/drawing/2014/main" id="{BCD41F0A-C90B-6B3A-9ECE-6AB0806BF06E}"/>
              </a:ext>
            </a:extLst>
          </p:cNvPr>
          <p:cNvSpPr>
            <a:spLocks noGrp="1"/>
          </p:cNvSpPr>
          <p:nvPr>
            <p:ph idx="1"/>
          </p:nvPr>
        </p:nvSpPr>
        <p:spPr>
          <a:xfrm>
            <a:off x="709494" y="1787763"/>
            <a:ext cx="4546165" cy="2539941"/>
          </a:xfrm>
        </p:spPr>
        <p:txBody>
          <a:bodyPr/>
          <a:lstStyle/>
          <a:p>
            <a:pPr marL="0" indent="0">
              <a:buNone/>
            </a:pPr>
            <a:r>
              <a:rPr lang="en-US" sz="2400" b="1" dirty="0">
                <a:ea typeface="MS PGothic"/>
              </a:rPr>
              <a:t>COMMUNICATE EARLY</a:t>
            </a:r>
          </a:p>
          <a:p>
            <a:pPr marL="0" indent="0">
              <a:buNone/>
            </a:pPr>
            <a:r>
              <a:rPr lang="en-US" sz="2000" dirty="0">
                <a:ea typeface="MS PGothic"/>
              </a:rPr>
              <a:t>Communicating with the patient/family about the adverse event early is essential. This is sometimes known as a “disclosure” conversation.</a:t>
            </a:r>
          </a:p>
          <a:p>
            <a:pPr marL="0" indent="0">
              <a:buNone/>
            </a:pPr>
            <a:r>
              <a:rPr lang="en-US" sz="2000" i="1" dirty="0">
                <a:ea typeface="MS PGothic"/>
                <a:cs typeface="Calibri"/>
              </a:rPr>
              <a:t>Disclosure tips from Betsy Lehman Center: </a:t>
            </a:r>
            <a:r>
              <a:rPr lang="en-US" sz="2000" i="1" dirty="0">
                <a:ea typeface="Calibri"/>
                <a:cs typeface="Calibri"/>
                <a:hlinkClick r:id="rId3"/>
              </a:rPr>
              <a:t>Clinician communication algorithm</a:t>
            </a:r>
            <a:endParaRPr lang="en-US" sz="2000" i="1" dirty="0">
              <a:ea typeface="Calibri"/>
              <a:cs typeface="Calibri"/>
            </a:endParaRPr>
          </a:p>
        </p:txBody>
      </p:sp>
      <p:sp>
        <p:nvSpPr>
          <p:cNvPr id="4" name="Slide Number Placeholder 3">
            <a:extLst>
              <a:ext uri="{FF2B5EF4-FFF2-40B4-BE49-F238E27FC236}">
                <a16:creationId xmlns:a16="http://schemas.microsoft.com/office/drawing/2014/main" id="{98128623-DA01-43F9-E1B6-2180C00917EE}"/>
              </a:ext>
            </a:extLst>
          </p:cNvPr>
          <p:cNvSpPr>
            <a:spLocks noGrp="1"/>
          </p:cNvSpPr>
          <p:nvPr>
            <p:ph type="sldNum" sz="quarter" idx="10"/>
          </p:nvPr>
        </p:nvSpPr>
        <p:spPr/>
        <p:txBody>
          <a:bodyPr/>
          <a:lstStyle/>
          <a:p>
            <a:pPr>
              <a:defRPr/>
            </a:pPr>
            <a:fld id="{54D0D594-6361-41CB-AC52-E35715BE46CF}" type="slidenum">
              <a:rPr lang="en-US" altLang="en-US" smtClean="0"/>
              <a:pPr>
                <a:defRPr/>
              </a:pPr>
              <a:t>11</a:t>
            </a:fld>
            <a:endParaRPr lang="en-US" altLang="en-US"/>
          </a:p>
        </p:txBody>
      </p:sp>
      <p:cxnSp>
        <p:nvCxnSpPr>
          <p:cNvPr id="5" name="Straight Connector 4">
            <a:extLst>
              <a:ext uri="{FF2B5EF4-FFF2-40B4-BE49-F238E27FC236}">
                <a16:creationId xmlns:a16="http://schemas.microsoft.com/office/drawing/2014/main" id="{0FC6809D-C577-6A3B-EDED-95E41027D913}"/>
              </a:ext>
            </a:extLst>
          </p:cNvPr>
          <p:cNvCxnSpPr>
            <a:cxnSpLocks/>
          </p:cNvCxnSpPr>
          <p:nvPr/>
        </p:nvCxnSpPr>
        <p:spPr>
          <a:xfrm>
            <a:off x="5606259" y="1645349"/>
            <a:ext cx="0" cy="3106113"/>
          </a:xfrm>
          <a:prstGeom prst="line">
            <a:avLst/>
          </a:prstGeom>
          <a:ln w="12700">
            <a:solidFill>
              <a:schemeClr val="bg2"/>
            </a:solidFill>
          </a:ln>
          <a:effectLst/>
        </p:spPr>
        <p:style>
          <a:lnRef idx="2">
            <a:schemeClr val="accent1"/>
          </a:lnRef>
          <a:fillRef idx="0">
            <a:schemeClr val="accent1"/>
          </a:fillRef>
          <a:effectRef idx="1">
            <a:schemeClr val="accent1"/>
          </a:effectRef>
          <a:fontRef idx="minor">
            <a:schemeClr val="tx1"/>
          </a:fontRef>
        </p:style>
      </p:cxnSp>
      <p:sp>
        <p:nvSpPr>
          <p:cNvPr id="7" name="TextBox 6">
            <a:extLst>
              <a:ext uri="{FF2B5EF4-FFF2-40B4-BE49-F238E27FC236}">
                <a16:creationId xmlns:a16="http://schemas.microsoft.com/office/drawing/2014/main" id="{617402C0-2BFD-60D6-8328-C5CBDBE82E3B}"/>
              </a:ext>
            </a:extLst>
          </p:cNvPr>
          <p:cNvSpPr txBox="1"/>
          <p:nvPr/>
        </p:nvSpPr>
        <p:spPr>
          <a:xfrm>
            <a:off x="5956859" y="1787763"/>
            <a:ext cx="5865805" cy="2821285"/>
          </a:xfrm>
          <a:prstGeom prst="rect">
            <a:avLst/>
          </a:prstGeom>
          <a:noFill/>
        </p:spPr>
        <p:txBody>
          <a:bodyPr wrap="square">
            <a:spAutoFit/>
          </a:bodyPr>
          <a:lstStyle/>
          <a:p>
            <a:pPr>
              <a:spcBef>
                <a:spcPts val="800"/>
              </a:spcBef>
            </a:pPr>
            <a:r>
              <a:rPr lang="en-US" b="1" dirty="0">
                <a:solidFill>
                  <a:srgbClr val="535353"/>
                </a:solidFill>
                <a:latin typeface="+mn-lt"/>
                <a:ea typeface="MS PGothic"/>
              </a:rPr>
              <a:t>PREPARE FOR THE CONVERSATION</a:t>
            </a:r>
          </a:p>
          <a:p>
            <a:pPr>
              <a:spcBef>
                <a:spcPts val="800"/>
              </a:spcBef>
            </a:pPr>
            <a:r>
              <a:rPr lang="en-US" sz="2000" dirty="0">
                <a:solidFill>
                  <a:srgbClr val="535353"/>
                </a:solidFill>
                <a:latin typeface="+mn-lt"/>
                <a:ea typeface="MS PGothic"/>
              </a:rPr>
              <a:t>Providers have support for disclosure conversations through just-in-time coaching </a:t>
            </a:r>
            <a:r>
              <a:rPr lang="en-US" sz="2000" i="1" dirty="0">
                <a:solidFill>
                  <a:srgbClr val="535353"/>
                </a:solidFill>
                <a:highlight>
                  <a:srgbClr val="C0C0C0"/>
                </a:highlight>
                <a:latin typeface="+mn-lt"/>
                <a:ea typeface="MS PGothic"/>
              </a:rPr>
              <a:t>[insert site-specific coaching information]</a:t>
            </a:r>
          </a:p>
          <a:p>
            <a:pPr>
              <a:spcBef>
                <a:spcPts val="800"/>
              </a:spcBef>
            </a:pPr>
            <a:r>
              <a:rPr lang="en-US" sz="2000" dirty="0">
                <a:solidFill>
                  <a:srgbClr val="535353"/>
                </a:solidFill>
                <a:highlight>
                  <a:srgbClr val="C0C0C0"/>
                </a:highlight>
                <a:latin typeface="+mn-lt"/>
                <a:ea typeface="MS PGothic"/>
              </a:rPr>
              <a:t>You will be responsible for assisting these providers in disclosure conversations. </a:t>
            </a:r>
            <a:r>
              <a:rPr lang="en-US" sz="2000" dirty="0">
                <a:solidFill>
                  <a:srgbClr val="535353"/>
                </a:solidFill>
                <a:latin typeface="+mn-lt"/>
                <a:ea typeface="MS PGothic"/>
              </a:rPr>
              <a:t>If you need more training on how to coach providers, contact your supervisor or </a:t>
            </a:r>
            <a:r>
              <a:rPr lang="en-US" sz="2000" dirty="0">
                <a:latin typeface="+mn-lt"/>
                <a:ea typeface="MS PGothic"/>
                <a:hlinkClick r:id="rId4"/>
              </a:rPr>
              <a:t>Melinda.VanNiel@BetsyLehmanCenterMA.gov</a:t>
            </a:r>
            <a:r>
              <a:rPr lang="en-US" sz="2000" dirty="0">
                <a:latin typeface="+mn-lt"/>
                <a:ea typeface="MS PGothic"/>
              </a:rPr>
              <a:t> </a:t>
            </a:r>
          </a:p>
        </p:txBody>
      </p:sp>
      <p:sp>
        <p:nvSpPr>
          <p:cNvPr id="9" name="TextBox 8">
            <a:extLst>
              <a:ext uri="{FF2B5EF4-FFF2-40B4-BE49-F238E27FC236}">
                <a16:creationId xmlns:a16="http://schemas.microsoft.com/office/drawing/2014/main" id="{092AA647-A3B9-49A0-3ED3-A7C880A3D3F6}"/>
              </a:ext>
            </a:extLst>
          </p:cNvPr>
          <p:cNvSpPr txBox="1"/>
          <p:nvPr/>
        </p:nvSpPr>
        <p:spPr>
          <a:xfrm>
            <a:off x="617764" y="5456021"/>
            <a:ext cx="10123717" cy="707886"/>
          </a:xfrm>
          <a:prstGeom prst="rect">
            <a:avLst/>
          </a:prstGeom>
          <a:noFill/>
        </p:spPr>
        <p:txBody>
          <a:bodyPr wrap="square">
            <a:spAutoFit/>
          </a:bodyPr>
          <a:lstStyle/>
          <a:p>
            <a:r>
              <a:rPr lang="en-US" sz="2000" b="1" i="1" dirty="0">
                <a:solidFill>
                  <a:srgbClr val="005480"/>
                </a:solidFill>
                <a:latin typeface="+mn-lt"/>
                <a:ea typeface="MS PGothic"/>
              </a:rPr>
              <a:t>Note:</a:t>
            </a:r>
            <a:r>
              <a:rPr lang="en-US" sz="2000" dirty="0">
                <a:solidFill>
                  <a:srgbClr val="005480"/>
                </a:solidFill>
                <a:latin typeface="+mn-lt"/>
                <a:ea typeface="MS PGothic"/>
              </a:rPr>
              <a:t> </a:t>
            </a:r>
            <a:r>
              <a:rPr lang="en-US" sz="2000" dirty="0">
                <a:solidFill>
                  <a:srgbClr val="535353"/>
                </a:solidFill>
                <a:latin typeface="+mn-lt"/>
                <a:ea typeface="MS PGothic"/>
              </a:rPr>
              <a:t>There will be cases that do not qualify as </a:t>
            </a:r>
            <a:r>
              <a:rPr lang="en-US" sz="2000" dirty="0" err="1">
                <a:solidFill>
                  <a:srgbClr val="535353"/>
                </a:solidFill>
                <a:latin typeface="+mn-lt"/>
                <a:ea typeface="MS PGothic"/>
              </a:rPr>
              <a:t>CARe</a:t>
            </a:r>
            <a:r>
              <a:rPr lang="en-US" sz="2000" dirty="0">
                <a:solidFill>
                  <a:srgbClr val="535353"/>
                </a:solidFill>
                <a:latin typeface="+mn-lt"/>
                <a:ea typeface="MS PGothic"/>
              </a:rPr>
              <a:t> cases that still require disclosure. Please refer to </a:t>
            </a:r>
            <a:r>
              <a:rPr lang="en-US" sz="2000" dirty="0">
                <a:solidFill>
                  <a:srgbClr val="535353"/>
                </a:solidFill>
                <a:highlight>
                  <a:srgbClr val="C0C0C0"/>
                </a:highlight>
                <a:latin typeface="+mn-lt"/>
                <a:ea typeface="MS PGothic"/>
              </a:rPr>
              <a:t>[Institution policy] </a:t>
            </a:r>
            <a:r>
              <a:rPr lang="en-US" sz="2000" dirty="0">
                <a:solidFill>
                  <a:srgbClr val="535353"/>
                </a:solidFill>
                <a:latin typeface="+mn-lt"/>
                <a:ea typeface="MS PGothic"/>
              </a:rPr>
              <a:t>for more information</a:t>
            </a:r>
          </a:p>
        </p:txBody>
      </p:sp>
    </p:spTree>
    <p:extLst>
      <p:ext uri="{BB962C8B-B14F-4D97-AF65-F5344CB8AC3E}">
        <p14:creationId xmlns:p14="http://schemas.microsoft.com/office/powerpoint/2010/main" val="2763176281"/>
      </p:ext>
    </p:extLst>
  </p:cSld>
  <p:clrMapOvr>
    <a:masterClrMapping/>
  </p:clrMapOvr>
  <p:extLst>
    <p:ext uri="{6950BFC3-D8DA-4A85-94F7-54DA5524770B}">
      <p188:commentRel xmlns:p188="http://schemas.microsoft.com/office/powerpoint/2018/8/main" r:id="rId2"/>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0A7ED9-04D4-61C0-AE8D-E8DEE4C748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FACB52-72EE-5E55-A318-1E9B16382B89}"/>
              </a:ext>
            </a:extLst>
          </p:cNvPr>
          <p:cNvSpPr>
            <a:spLocks noGrp="1"/>
          </p:cNvSpPr>
          <p:nvPr>
            <p:ph type="title"/>
          </p:nvPr>
        </p:nvSpPr>
        <p:spPr>
          <a:xfrm>
            <a:off x="609600" y="198121"/>
            <a:ext cx="8915400" cy="990600"/>
          </a:xfrm>
        </p:spPr>
        <p:txBody>
          <a:bodyPr>
            <a:normAutofit/>
          </a:bodyPr>
          <a:lstStyle/>
          <a:p>
            <a:r>
              <a:rPr lang="en-US" err="1"/>
              <a:t>CARe</a:t>
            </a:r>
            <a:r>
              <a:rPr lang="en-US"/>
              <a:t> adverse event pathway</a:t>
            </a:r>
          </a:p>
        </p:txBody>
      </p:sp>
      <p:graphicFrame>
        <p:nvGraphicFramePr>
          <p:cNvPr id="6" name="Content Placeholder 5">
            <a:extLst>
              <a:ext uri="{FF2B5EF4-FFF2-40B4-BE49-F238E27FC236}">
                <a16:creationId xmlns:a16="http://schemas.microsoft.com/office/drawing/2014/main" id="{5EC83D96-E316-AD19-137A-A68F1DB1B1AC}"/>
              </a:ext>
            </a:extLst>
          </p:cNvPr>
          <p:cNvGraphicFramePr>
            <a:graphicFrameLocks noGrp="1"/>
          </p:cNvGraphicFramePr>
          <p:nvPr>
            <p:ph idx="1"/>
            <p:extLst>
              <p:ext uri="{D42A27DB-BD31-4B8C-83A1-F6EECF244321}">
                <p14:modId xmlns:p14="http://schemas.microsoft.com/office/powerpoint/2010/main" val="1946272540"/>
              </p:ext>
            </p:extLst>
          </p:nvPr>
        </p:nvGraphicFramePr>
        <p:xfrm>
          <a:off x="609601" y="1447800"/>
          <a:ext cx="11083390"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69CFE3C9-DA95-A49C-B2A4-BE2C0080B6C0}"/>
              </a:ext>
            </a:extLst>
          </p:cNvPr>
          <p:cNvSpPr txBox="1"/>
          <p:nvPr/>
        </p:nvSpPr>
        <p:spPr>
          <a:xfrm>
            <a:off x="6948864" y="3912006"/>
            <a:ext cx="685800" cy="369332"/>
          </a:xfrm>
          <a:prstGeom prst="rect">
            <a:avLst/>
          </a:prstGeom>
          <a:noFill/>
        </p:spPr>
        <p:txBody>
          <a:bodyPr wrap="square" rtlCol="0">
            <a:spAutoFit/>
          </a:bodyPr>
          <a:lstStyle/>
          <a:p>
            <a:pPr algn="ctr"/>
            <a:r>
              <a:rPr lang="en-US" sz="1800" b="1" dirty="0">
                <a:solidFill>
                  <a:schemeClr val="accent3"/>
                </a:solidFill>
                <a:latin typeface="+mj-lt"/>
              </a:rPr>
              <a:t>85%</a:t>
            </a:r>
          </a:p>
        </p:txBody>
      </p:sp>
      <p:sp>
        <p:nvSpPr>
          <p:cNvPr id="7" name="TextBox 6">
            <a:extLst>
              <a:ext uri="{FF2B5EF4-FFF2-40B4-BE49-F238E27FC236}">
                <a16:creationId xmlns:a16="http://schemas.microsoft.com/office/drawing/2014/main" id="{F56C2B74-ACAA-B13D-E4E3-FDB6939AC6B5}"/>
              </a:ext>
            </a:extLst>
          </p:cNvPr>
          <p:cNvSpPr txBox="1"/>
          <p:nvPr/>
        </p:nvSpPr>
        <p:spPr>
          <a:xfrm>
            <a:off x="6948864" y="1804212"/>
            <a:ext cx="685800" cy="369332"/>
          </a:xfrm>
          <a:prstGeom prst="rect">
            <a:avLst/>
          </a:prstGeom>
          <a:noFill/>
        </p:spPr>
        <p:txBody>
          <a:bodyPr wrap="square" rtlCol="0">
            <a:spAutoFit/>
          </a:bodyPr>
          <a:lstStyle/>
          <a:p>
            <a:pPr algn="ctr"/>
            <a:r>
              <a:rPr lang="en-US" sz="1800" b="1" dirty="0">
                <a:solidFill>
                  <a:schemeClr val="accent2"/>
                </a:solidFill>
                <a:latin typeface="+mj-lt"/>
              </a:rPr>
              <a:t>15%</a:t>
            </a:r>
          </a:p>
        </p:txBody>
      </p:sp>
    </p:spTree>
    <p:extLst>
      <p:ext uri="{BB962C8B-B14F-4D97-AF65-F5344CB8AC3E}">
        <p14:creationId xmlns:p14="http://schemas.microsoft.com/office/powerpoint/2010/main" val="71879206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0A430296-94A6-AE9C-32F4-C827F4D48084}"/>
              </a:ext>
            </a:extLst>
          </p:cNvPr>
          <p:cNvSpPr>
            <a:spLocks noGrp="1"/>
          </p:cNvSpPr>
          <p:nvPr>
            <p:ph type="title"/>
          </p:nvPr>
        </p:nvSpPr>
        <p:spPr/>
        <p:txBody>
          <a:bodyPr/>
          <a:lstStyle/>
          <a:p>
            <a:r>
              <a:rPr lang="en-US" dirty="0"/>
              <a:t>Core of the </a:t>
            </a:r>
            <a:r>
              <a:rPr lang="en-US" dirty="0" err="1"/>
              <a:t>CARe</a:t>
            </a:r>
            <a:r>
              <a:rPr lang="en-US" dirty="0"/>
              <a:t> process</a:t>
            </a:r>
          </a:p>
        </p:txBody>
      </p:sp>
      <p:sp>
        <p:nvSpPr>
          <p:cNvPr id="3" name="Content Placeholder 2">
            <a:extLst>
              <a:ext uri="{FF2B5EF4-FFF2-40B4-BE49-F238E27FC236}">
                <a16:creationId xmlns:a16="http://schemas.microsoft.com/office/drawing/2014/main" id="{BE7E7709-4608-F8A0-212C-9D82FC6A9183}"/>
              </a:ext>
            </a:extLst>
          </p:cNvPr>
          <p:cNvSpPr>
            <a:spLocks noGrp="1"/>
          </p:cNvSpPr>
          <p:nvPr>
            <p:ph idx="1"/>
          </p:nvPr>
        </p:nvSpPr>
        <p:spPr>
          <a:xfrm>
            <a:off x="4227871" y="1512606"/>
            <a:ext cx="7362693" cy="4725865"/>
          </a:xfrm>
        </p:spPr>
        <p:txBody>
          <a:bodyPr>
            <a:noAutofit/>
          </a:bodyPr>
          <a:lstStyle/>
          <a:p>
            <a:r>
              <a:rPr lang="en-US" sz="2100" dirty="0">
                <a:ea typeface="MS PGothic"/>
              </a:rPr>
              <a:t>Your organization uses a </a:t>
            </a:r>
            <a:r>
              <a:rPr lang="en-US" sz="2100" dirty="0">
                <a:ea typeface="MS PGothic"/>
                <a:hlinkClick r:id="rId2"/>
              </a:rPr>
              <a:t>tracking sheet</a:t>
            </a:r>
            <a:r>
              <a:rPr lang="en-US" sz="2100" dirty="0">
                <a:ea typeface="MS PGothic"/>
              </a:rPr>
              <a:t> to track cases that meet </a:t>
            </a:r>
            <a:r>
              <a:rPr lang="en-US" sz="2100" dirty="0" err="1">
                <a:ea typeface="MS PGothic"/>
              </a:rPr>
              <a:t>CARe</a:t>
            </a:r>
            <a:r>
              <a:rPr lang="en-US" sz="2100" dirty="0">
                <a:ea typeface="MS PGothic"/>
              </a:rPr>
              <a:t> criteria, ensuring steps are completed for each case</a:t>
            </a:r>
            <a:endParaRPr lang="en-US" sz="2100" dirty="0">
              <a:ea typeface="MS PGothic"/>
              <a:cs typeface="Calibri"/>
            </a:endParaRPr>
          </a:p>
          <a:p>
            <a:pPr lvl="1"/>
            <a:r>
              <a:rPr lang="en-US" sz="2100" dirty="0">
                <a:ea typeface="MS PGothic"/>
              </a:rPr>
              <a:t>This includes making sure full disclosure occurred, holding bills, assigning a patient relations team member to be the patient contact, investigating, having a resolution conversation with the patient and family, and referring to insurer/claims if criteria are met</a:t>
            </a:r>
            <a:endParaRPr lang="en-US" sz="2100" dirty="0">
              <a:ea typeface="MS PGothic"/>
              <a:cs typeface="Calibri"/>
            </a:endParaRPr>
          </a:p>
          <a:p>
            <a:pPr lvl="1"/>
            <a:r>
              <a:rPr lang="en-US" sz="2100" dirty="0">
                <a:ea typeface="MS PGothic"/>
                <a:cs typeface="Calibri"/>
              </a:rPr>
              <a:t>The columns are designed to prompt the steps of the process</a:t>
            </a:r>
          </a:p>
          <a:p>
            <a:pPr>
              <a:spcBef>
                <a:spcPts val="1400"/>
              </a:spcBef>
            </a:pPr>
            <a:r>
              <a:rPr lang="en-US" sz="2100" b="1" dirty="0">
                <a:ea typeface="MS PGothic"/>
              </a:rPr>
              <a:t>All </a:t>
            </a:r>
            <a:r>
              <a:rPr lang="en-US" sz="2100" b="1" dirty="0" err="1">
                <a:ea typeface="MS PGothic"/>
              </a:rPr>
              <a:t>CARe</a:t>
            </a:r>
            <a:r>
              <a:rPr lang="en-US" sz="2100" b="1" dirty="0">
                <a:ea typeface="MS PGothic"/>
              </a:rPr>
              <a:t> cases get resolution conversations</a:t>
            </a:r>
            <a:endParaRPr lang="en-US" sz="2100" b="1" dirty="0">
              <a:ea typeface="MS PGothic"/>
              <a:cs typeface="Calibri"/>
            </a:endParaRPr>
          </a:p>
          <a:p>
            <a:pPr lvl="1"/>
            <a:r>
              <a:rPr lang="en-US" sz="2100" dirty="0">
                <a:ea typeface="MS PGothic"/>
              </a:rPr>
              <a:t>Resolution conversation training is available; the resolution conversation checklist used to prepare for these conversations is </a:t>
            </a:r>
            <a:r>
              <a:rPr lang="en-US" sz="2100" dirty="0">
                <a:ea typeface="MS PGothic"/>
                <a:hlinkClick r:id="rId3"/>
              </a:rPr>
              <a:t>here</a:t>
            </a:r>
            <a:r>
              <a:rPr lang="en-US" sz="2100" dirty="0">
                <a:ea typeface="MS PGothic"/>
              </a:rPr>
              <a:t>.</a:t>
            </a:r>
            <a:endParaRPr lang="en-US" sz="2100" dirty="0">
              <a:ea typeface="MS PGothic"/>
              <a:cs typeface="Calibri"/>
            </a:endParaRPr>
          </a:p>
        </p:txBody>
      </p:sp>
      <p:sp>
        <p:nvSpPr>
          <p:cNvPr id="4" name="Slide Number Placeholder 3">
            <a:extLst>
              <a:ext uri="{FF2B5EF4-FFF2-40B4-BE49-F238E27FC236}">
                <a16:creationId xmlns:a16="http://schemas.microsoft.com/office/drawing/2014/main" id="{69AF59B6-DD8F-79AB-1D17-64B0B084B9C7}"/>
              </a:ext>
            </a:extLst>
          </p:cNvPr>
          <p:cNvSpPr>
            <a:spLocks noGrp="1"/>
          </p:cNvSpPr>
          <p:nvPr>
            <p:ph type="sldNum" sz="quarter" idx="10"/>
          </p:nvPr>
        </p:nvSpPr>
        <p:spPr/>
        <p:txBody>
          <a:bodyPr/>
          <a:lstStyle/>
          <a:p>
            <a:pPr>
              <a:defRPr/>
            </a:pPr>
            <a:fld id="{D3B99B09-02C4-4618-8BF1-F55510757804}" type="slidenum">
              <a:rPr lang="en-US" altLang="en-US" smtClean="0"/>
              <a:pPr>
                <a:defRPr/>
              </a:pPr>
              <a:t>13</a:t>
            </a:fld>
            <a:endParaRPr lang="en-US" altLang="en-US" dirty="0"/>
          </a:p>
        </p:txBody>
      </p:sp>
      <p:sp>
        <p:nvSpPr>
          <p:cNvPr id="6" name="Rectangle: Rounded Corners 5">
            <a:extLst>
              <a:ext uri="{FF2B5EF4-FFF2-40B4-BE49-F238E27FC236}">
                <a16:creationId xmlns:a16="http://schemas.microsoft.com/office/drawing/2014/main" id="{5595D8A3-E779-6BC0-0951-2D9583210787}"/>
              </a:ext>
            </a:extLst>
          </p:cNvPr>
          <p:cNvSpPr/>
          <p:nvPr/>
        </p:nvSpPr>
        <p:spPr>
          <a:xfrm>
            <a:off x="617764" y="1512606"/>
            <a:ext cx="3237070" cy="3144852"/>
          </a:xfrm>
          <a:prstGeom prst="rect">
            <a:avLst/>
          </a:prstGeom>
          <a:solidFill>
            <a:schemeClr val="accent5">
              <a:lumMod val="20000"/>
              <a:lumOff val="80000"/>
              <a:alpha val="90000"/>
            </a:schemeClr>
          </a:solidFill>
          <a:ln>
            <a:solidFill>
              <a:schemeClr val="accent1"/>
            </a:solidFill>
          </a:ln>
        </p:spPr>
        <p:style>
          <a:lnRef idx="1">
            <a:schemeClr val="accent1">
              <a:hueOff val="0"/>
              <a:satOff val="0"/>
              <a:lumOff val="0"/>
              <a:alphaOff val="0"/>
            </a:schemeClr>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US"/>
          </a:p>
        </p:txBody>
      </p:sp>
      <p:sp>
        <p:nvSpPr>
          <p:cNvPr id="7" name="Rectangle: Rounded Corners 4">
            <a:extLst>
              <a:ext uri="{FF2B5EF4-FFF2-40B4-BE49-F238E27FC236}">
                <a16:creationId xmlns:a16="http://schemas.microsoft.com/office/drawing/2014/main" id="{DDE6A841-2AA5-96CD-1AB4-AACB7E057BD7}"/>
              </a:ext>
            </a:extLst>
          </p:cNvPr>
          <p:cNvSpPr txBox="1"/>
          <p:nvPr/>
        </p:nvSpPr>
        <p:spPr>
          <a:xfrm>
            <a:off x="814138" y="1586803"/>
            <a:ext cx="2844323" cy="2996458"/>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1910" tIns="41910" rIns="41910" bIns="41910" numCol="1" spcCol="1270" anchor="ctr" anchorCtr="0">
            <a:noAutofit/>
          </a:bodyPr>
          <a:lstStyle/>
          <a:p>
            <a:pPr marL="0" lvl="0" indent="0" algn="ctr" defTabSz="488950">
              <a:spcBef>
                <a:spcPct val="0"/>
              </a:spcBef>
              <a:spcAft>
                <a:spcPct val="35000"/>
              </a:spcAft>
              <a:buNone/>
            </a:pPr>
            <a:r>
              <a:rPr lang="en-US" sz="2000" kern="1200" dirty="0">
                <a:solidFill>
                  <a:srgbClr val="3A3A3A"/>
                </a:solidFill>
              </a:rPr>
              <a:t>Respond immediately to the patient’s clinical needs, communicate proactively, express empathy, investigate, make changes to improve patient safety and inform patient of those changes</a:t>
            </a:r>
          </a:p>
        </p:txBody>
      </p:sp>
    </p:spTree>
    <p:extLst>
      <p:ext uri="{BB962C8B-B14F-4D97-AF65-F5344CB8AC3E}">
        <p14:creationId xmlns:p14="http://schemas.microsoft.com/office/powerpoint/2010/main" val="12355991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bwMode="auto">
          <a:xfrm>
            <a:off x="604999" y="733694"/>
            <a:ext cx="8593584" cy="7457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49" tIns="0" rIns="91349" bIns="0" numCol="1" anchor="b" anchorCtr="0" compatLnSpc="1">
            <a:prstTxWarp prst="textNoShape">
              <a:avLst/>
            </a:prstTxWarp>
          </a:bodyPr>
          <a:lstStyle>
            <a:lvl1pPr algn="l" defTabSz="456745" rtl="0" eaLnBrk="1" fontAlgn="base" hangingPunct="1">
              <a:spcBef>
                <a:spcPct val="0"/>
              </a:spcBef>
              <a:spcAft>
                <a:spcPct val="0"/>
              </a:spcAft>
              <a:defRPr sz="3800" kern="1200">
                <a:solidFill>
                  <a:srgbClr val="005480"/>
                </a:solidFill>
                <a:latin typeface="+mj-lt"/>
                <a:ea typeface="MS PGothic" pitchFamily="34" charset="-128"/>
                <a:cs typeface="ＭＳ Ｐゴシック" charset="0"/>
              </a:defRPr>
            </a:lvl1pPr>
            <a:lvl2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2pPr>
            <a:lvl3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3pPr>
            <a:lvl4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4pPr>
            <a:lvl5pPr algn="l" defTabSz="456745" rtl="0" eaLnBrk="1" fontAlgn="base" hangingPunct="1">
              <a:spcBef>
                <a:spcPct val="0"/>
              </a:spcBef>
              <a:spcAft>
                <a:spcPct val="0"/>
              </a:spcAft>
              <a:defRPr sz="3800">
                <a:solidFill>
                  <a:srgbClr val="005480"/>
                </a:solidFill>
                <a:latin typeface="Calibri" charset="0"/>
                <a:ea typeface="MS PGothic" pitchFamily="34" charset="-128"/>
                <a:cs typeface="ＭＳ Ｐゴシック" charset="0"/>
              </a:defRPr>
            </a:lvl5pPr>
            <a:lvl6pPr marL="456745"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6pPr>
            <a:lvl7pPr marL="913488"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7pPr>
            <a:lvl8pPr marL="1370229"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8pPr>
            <a:lvl9pPr marL="1826974" algn="l" defTabSz="456745" rtl="0" eaLnBrk="1" fontAlgn="base" hangingPunct="1">
              <a:spcBef>
                <a:spcPct val="0"/>
              </a:spcBef>
              <a:spcAft>
                <a:spcPct val="0"/>
              </a:spcAft>
              <a:defRPr sz="3800">
                <a:solidFill>
                  <a:schemeClr val="tx2"/>
                </a:solidFill>
                <a:latin typeface="Arial" charset="0"/>
                <a:ea typeface="ＭＳ Ｐゴシック" charset="0"/>
                <a:cs typeface="ＭＳ Ｐゴシック" charset="0"/>
              </a:defRPr>
            </a:lvl9pPr>
          </a:lstStyle>
          <a:p>
            <a:r>
              <a:rPr lang="en-US" altLang="en-US" dirty="0">
                <a:ea typeface="MS PGothic"/>
              </a:rPr>
              <a:t>Defining a “</a:t>
            </a:r>
            <a:r>
              <a:rPr lang="en-US" altLang="en-US" dirty="0" err="1">
                <a:ea typeface="MS PGothic"/>
              </a:rPr>
              <a:t>CARe</a:t>
            </a:r>
            <a:r>
              <a:rPr lang="en-US" altLang="en-US" dirty="0">
                <a:ea typeface="MS PGothic"/>
              </a:rPr>
              <a:t> insurer case”</a:t>
            </a:r>
          </a:p>
          <a:p>
            <a:endParaRPr lang="en-US" altLang="en-US" sz="2000" dirty="0"/>
          </a:p>
        </p:txBody>
      </p:sp>
      <p:sp>
        <p:nvSpPr>
          <p:cNvPr id="2" name="Content Placeholder 2">
            <a:extLst>
              <a:ext uri="{FF2B5EF4-FFF2-40B4-BE49-F238E27FC236}">
                <a16:creationId xmlns:a16="http://schemas.microsoft.com/office/drawing/2014/main" id="{BF0A48E1-36E7-E616-B38D-5D73896DBD52}"/>
              </a:ext>
            </a:extLst>
          </p:cNvPr>
          <p:cNvSpPr txBox="1">
            <a:spLocks/>
          </p:cNvSpPr>
          <p:nvPr/>
        </p:nvSpPr>
        <p:spPr bwMode="auto">
          <a:xfrm>
            <a:off x="711732" y="3548807"/>
            <a:ext cx="10713995" cy="19775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defTabSz="457200" rtl="0" eaLnBrk="1" fontAlgn="base" hangingPunct="1">
              <a:spcBef>
                <a:spcPts val="800"/>
              </a:spcBef>
              <a:spcAft>
                <a:spcPct val="0"/>
              </a:spcAft>
              <a:buFont typeface="Arial" pitchFamily="34" charset="0"/>
              <a:buChar char="•"/>
              <a:defRPr sz="3200" kern="1200">
                <a:solidFill>
                  <a:srgbClr val="535353"/>
                </a:solidFill>
                <a:latin typeface="+mn-lt"/>
                <a:ea typeface="MS PGothic" pitchFamily="34" charset="-128"/>
                <a:cs typeface="ＭＳ Ｐゴシック" charset="0"/>
              </a:defRPr>
            </a:lvl1pPr>
            <a:lvl2pPr marL="685800" indent="-374650" algn="l" defTabSz="457200" rtl="0" eaLnBrk="1" fontAlgn="base" hangingPunct="1">
              <a:spcBef>
                <a:spcPts val="800"/>
              </a:spcBef>
              <a:spcAft>
                <a:spcPct val="0"/>
              </a:spcAft>
              <a:buFont typeface="Arial" pitchFamily="34" charset="0"/>
              <a:buChar char="–"/>
              <a:defRPr sz="2800" kern="1200">
                <a:solidFill>
                  <a:srgbClr val="535353"/>
                </a:solidFill>
                <a:latin typeface="+mn-lt"/>
                <a:ea typeface="MS PGothic" pitchFamily="34" charset="-128"/>
                <a:cs typeface="+mn-cs"/>
              </a:defRPr>
            </a:lvl2pPr>
            <a:lvl3pPr marL="914400" indent="-228600" algn="l" defTabSz="457200" rtl="0" eaLnBrk="1" fontAlgn="base" hangingPunct="1">
              <a:spcBef>
                <a:spcPts val="800"/>
              </a:spcBef>
              <a:spcAft>
                <a:spcPct val="0"/>
              </a:spcAft>
              <a:buFont typeface="Wingdings" charset="2"/>
              <a:buChar char="§"/>
              <a:defRPr sz="2400" kern="1200">
                <a:solidFill>
                  <a:srgbClr val="535353"/>
                </a:solidFill>
                <a:latin typeface="+mn-lt"/>
                <a:ea typeface="MS PGothic" pitchFamily="34" charset="-128"/>
                <a:cs typeface="+mn-cs"/>
              </a:defRPr>
            </a:lvl3pPr>
            <a:lvl4pPr marL="1143000" indent="-228600" algn="l" defTabSz="457200" rtl="0" eaLnBrk="1" fontAlgn="base" hangingPunct="1">
              <a:spcBef>
                <a:spcPts val="800"/>
              </a:spcBef>
              <a:spcAft>
                <a:spcPct val="0"/>
              </a:spcAft>
              <a:buFont typeface="Arial" pitchFamily="34" charset="0"/>
              <a:buChar char="–"/>
              <a:defRPr sz="2000" kern="1200">
                <a:solidFill>
                  <a:srgbClr val="535353"/>
                </a:solidFill>
                <a:latin typeface="+mn-lt"/>
                <a:ea typeface="MS PGothic" pitchFamily="34" charset="-128"/>
                <a:cs typeface="+mn-cs"/>
              </a:defRPr>
            </a:lvl4pPr>
            <a:lvl5pPr marL="1371600" indent="-228600" algn="l" defTabSz="457200" rtl="0" eaLnBrk="1" fontAlgn="base" hangingPunct="1">
              <a:spcBef>
                <a:spcPts val="800"/>
              </a:spcBef>
              <a:spcAft>
                <a:spcPct val="0"/>
              </a:spcAft>
              <a:buSzPct val="100000"/>
              <a:buFont typeface="Arial"/>
              <a:buChar char="•"/>
              <a:defRPr sz="2000" kern="1200">
                <a:solidFill>
                  <a:srgbClr val="535353"/>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342900" lvl="1" indent="-342900">
              <a:spcBef>
                <a:spcPct val="0"/>
              </a:spcBef>
              <a:spcAft>
                <a:spcPts val="800"/>
              </a:spcAft>
              <a:buFont typeface="Arial" panose="020B0604020202020204" pitchFamily="34" charset="0"/>
              <a:buChar char="•"/>
            </a:pPr>
            <a:r>
              <a:rPr lang="en-US" sz="2200" dirty="0" err="1">
                <a:latin typeface="+mj-lt"/>
                <a:ea typeface="MS PGothic"/>
              </a:rPr>
              <a:t>CARe</a:t>
            </a:r>
            <a:r>
              <a:rPr lang="en-US" sz="2200" dirty="0">
                <a:latin typeface="+mj-lt"/>
                <a:ea typeface="MS PGothic"/>
              </a:rPr>
              <a:t> insurer cases require you to refer the case proactively to the insurer for review for possible compensation. Language for this conversation with a patient can be found </a:t>
            </a:r>
            <a:r>
              <a:rPr lang="en-US" sz="2200" dirty="0">
                <a:solidFill>
                  <a:schemeClr val="accent2"/>
                </a:solidFill>
                <a:latin typeface="+mj-lt"/>
                <a:ea typeface="MS PGothic"/>
                <a:hlinkClick r:id="rId3">
                  <a:extLst>
                    <a:ext uri="{A12FA001-AC4F-418D-AE19-62706E023703}">
                      <ahyp:hlinkClr xmlns:ahyp="http://schemas.microsoft.com/office/drawing/2018/hyperlinkcolor" val="tx"/>
                    </a:ext>
                  </a:extLst>
                </a:hlinkClick>
              </a:rPr>
              <a:t>here</a:t>
            </a:r>
            <a:r>
              <a:rPr lang="en-US" sz="2200" dirty="0">
                <a:latin typeface="+mj-lt"/>
                <a:ea typeface="MS PGothic"/>
              </a:rPr>
              <a:t>. </a:t>
            </a:r>
          </a:p>
          <a:p>
            <a:pPr marL="342900" lvl="1" indent="-342900">
              <a:spcBef>
                <a:spcPct val="0"/>
              </a:spcBef>
              <a:buFont typeface="Arial" panose="020B0604020202020204" pitchFamily="34" charset="0"/>
              <a:buChar char="•"/>
            </a:pPr>
            <a:r>
              <a:rPr lang="en-US" sz="2200" dirty="0" err="1">
                <a:latin typeface="+mj-lt"/>
                <a:ea typeface="MS PGothic"/>
              </a:rPr>
              <a:t>CARe</a:t>
            </a:r>
            <a:r>
              <a:rPr lang="en-US" sz="2200" dirty="0">
                <a:latin typeface="+mj-lt"/>
                <a:ea typeface="MS PGothic"/>
              </a:rPr>
              <a:t> insurer cases that meet the causation and harm criteria above cannot just be resolved by bill waiver/</a:t>
            </a:r>
            <a:r>
              <a:rPr lang="en-US" sz="2200" dirty="0" err="1">
                <a:latin typeface="+mj-lt"/>
                <a:ea typeface="MS PGothic"/>
              </a:rPr>
              <a:t>CARe</a:t>
            </a:r>
            <a:r>
              <a:rPr lang="en-US" sz="2200" dirty="0">
                <a:latin typeface="+mj-lt"/>
                <a:ea typeface="MS PGothic"/>
              </a:rPr>
              <a:t> Support/Service Recovery unless the patient has declined the offered insurance review.</a:t>
            </a:r>
          </a:p>
        </p:txBody>
      </p:sp>
      <p:sp>
        <p:nvSpPr>
          <p:cNvPr id="4" name="TextBox 3">
            <a:extLst>
              <a:ext uri="{FF2B5EF4-FFF2-40B4-BE49-F238E27FC236}">
                <a16:creationId xmlns:a16="http://schemas.microsoft.com/office/drawing/2014/main" id="{4C1533A9-C2D6-8A81-3D8D-025ED65101C9}"/>
              </a:ext>
            </a:extLst>
          </p:cNvPr>
          <p:cNvSpPr txBox="1"/>
          <p:nvPr/>
        </p:nvSpPr>
        <p:spPr>
          <a:xfrm>
            <a:off x="604999" y="5707153"/>
            <a:ext cx="10820728" cy="738664"/>
          </a:xfrm>
          <a:prstGeom prst="rect">
            <a:avLst/>
          </a:prstGeom>
          <a:noFill/>
        </p:spPr>
        <p:txBody>
          <a:bodyPr wrap="square">
            <a:spAutoFit/>
          </a:bodyPr>
          <a:lstStyle/>
          <a:p>
            <a:pPr marL="1270" lvl="1" indent="0">
              <a:buNone/>
            </a:pPr>
            <a:r>
              <a:rPr lang="en-US" sz="1400" i="1" dirty="0">
                <a:solidFill>
                  <a:srgbClr val="535353"/>
                </a:solidFill>
                <a:latin typeface="+mj-lt"/>
                <a:ea typeface="MS PGothic"/>
              </a:rPr>
              <a:t>*If, after review, the team is still unsure about standard of care, causation or significant harm, please consult with your insurer/claims department about how best to proceed. Being honest with the patient about this uncertainty is okay, but other options such as external experts could be pursued ahead of the discussion if warranted to help better determine if it is a </a:t>
            </a:r>
            <a:r>
              <a:rPr lang="en-US" sz="1400" i="1" dirty="0" err="1">
                <a:solidFill>
                  <a:srgbClr val="535353"/>
                </a:solidFill>
                <a:latin typeface="+mj-lt"/>
                <a:ea typeface="MS PGothic"/>
              </a:rPr>
              <a:t>CARe</a:t>
            </a:r>
            <a:r>
              <a:rPr lang="en-US" sz="1400" i="1" dirty="0">
                <a:solidFill>
                  <a:srgbClr val="535353"/>
                </a:solidFill>
                <a:latin typeface="+mj-lt"/>
                <a:ea typeface="MS PGothic"/>
              </a:rPr>
              <a:t> insurer case. </a:t>
            </a:r>
            <a:endParaRPr lang="en-US" sz="1400" i="1" dirty="0">
              <a:solidFill>
                <a:srgbClr val="535353"/>
              </a:solidFill>
              <a:latin typeface="+mj-lt"/>
              <a:ea typeface="MS PGothic"/>
              <a:cs typeface="Calibri"/>
            </a:endParaRPr>
          </a:p>
        </p:txBody>
      </p:sp>
      <p:sp>
        <p:nvSpPr>
          <p:cNvPr id="7" name="TextBox 6">
            <a:extLst>
              <a:ext uri="{FF2B5EF4-FFF2-40B4-BE49-F238E27FC236}">
                <a16:creationId xmlns:a16="http://schemas.microsoft.com/office/drawing/2014/main" id="{E31C4142-F201-3774-2D5B-A99BF7A44812}"/>
              </a:ext>
            </a:extLst>
          </p:cNvPr>
          <p:cNvSpPr txBox="1"/>
          <p:nvPr/>
        </p:nvSpPr>
        <p:spPr>
          <a:xfrm>
            <a:off x="604998" y="1318738"/>
            <a:ext cx="10875269" cy="471476"/>
          </a:xfrm>
          <a:prstGeom prst="rect">
            <a:avLst/>
          </a:prstGeom>
          <a:noFill/>
        </p:spPr>
        <p:txBody>
          <a:bodyPr wrap="square">
            <a:spAutoFit/>
          </a:bodyPr>
          <a:lstStyle/>
          <a:p>
            <a:pPr marL="342900" indent="-342900">
              <a:lnSpc>
                <a:spcPct val="120000"/>
              </a:lnSpc>
              <a:buFont typeface="Arial" panose="020B0604020202020204" pitchFamily="34" charset="0"/>
              <a:buChar char="•"/>
            </a:pPr>
            <a:r>
              <a:rPr lang="en-US" sz="2200" dirty="0" err="1">
                <a:solidFill>
                  <a:srgbClr val="535353"/>
                </a:solidFill>
                <a:latin typeface="+mj-lt"/>
                <a:ea typeface="MS PGothic"/>
              </a:rPr>
              <a:t>CARe</a:t>
            </a:r>
            <a:r>
              <a:rPr lang="en-US" sz="2200" dirty="0">
                <a:solidFill>
                  <a:srgbClr val="535353"/>
                </a:solidFill>
                <a:latin typeface="+mj-lt"/>
                <a:ea typeface="MS PGothic"/>
              </a:rPr>
              <a:t> insurer cases are cases where the event review finds*</a:t>
            </a:r>
            <a:endParaRPr lang="en-US" sz="2200" dirty="0">
              <a:solidFill>
                <a:srgbClr val="535353"/>
              </a:solidFill>
              <a:latin typeface="+mj-lt"/>
            </a:endParaRPr>
          </a:p>
        </p:txBody>
      </p:sp>
      <p:sp>
        <p:nvSpPr>
          <p:cNvPr id="9" name="TextBox 8">
            <a:extLst>
              <a:ext uri="{FF2B5EF4-FFF2-40B4-BE49-F238E27FC236}">
                <a16:creationId xmlns:a16="http://schemas.microsoft.com/office/drawing/2014/main" id="{E30E7EEB-5C1A-62DD-2452-A8DC1FFB7362}"/>
              </a:ext>
            </a:extLst>
          </p:cNvPr>
          <p:cNvSpPr txBox="1"/>
          <p:nvPr/>
        </p:nvSpPr>
        <p:spPr>
          <a:xfrm>
            <a:off x="1108816" y="1865509"/>
            <a:ext cx="3087169" cy="1323439"/>
          </a:xfrm>
          <a:prstGeom prst="rect">
            <a:avLst/>
          </a:prstGeom>
          <a:noFill/>
        </p:spPr>
        <p:txBody>
          <a:bodyPr wrap="square">
            <a:spAutoFit/>
          </a:bodyPr>
          <a:lstStyle/>
          <a:p>
            <a:pPr algn="ctr"/>
            <a:r>
              <a:rPr lang="en-US" sz="2000" dirty="0">
                <a:solidFill>
                  <a:srgbClr val="535353"/>
                </a:solidFill>
                <a:latin typeface="+mj-lt"/>
                <a:ea typeface="MS PGothic"/>
              </a:rPr>
              <a:t>The standard of care was </a:t>
            </a:r>
            <a:r>
              <a:rPr lang="en-US" sz="2000" b="1" dirty="0">
                <a:solidFill>
                  <a:srgbClr val="535353"/>
                </a:solidFill>
                <a:latin typeface="+mj-lt"/>
                <a:ea typeface="MS PGothic"/>
              </a:rPr>
              <a:t>not</a:t>
            </a:r>
            <a:r>
              <a:rPr lang="en-US" sz="2000" dirty="0">
                <a:solidFill>
                  <a:srgbClr val="535353"/>
                </a:solidFill>
                <a:latin typeface="+mj-lt"/>
                <a:ea typeface="MS PGothic"/>
              </a:rPr>
              <a:t> met, AND the unmet standard of care </a:t>
            </a:r>
            <a:r>
              <a:rPr lang="en-US" sz="2000" b="1" dirty="0">
                <a:solidFill>
                  <a:srgbClr val="535353"/>
                </a:solidFill>
                <a:latin typeface="+mj-lt"/>
                <a:ea typeface="MS PGothic"/>
              </a:rPr>
              <a:t>caused significant harm</a:t>
            </a:r>
            <a:endParaRPr lang="en-US" sz="2000" b="1" dirty="0">
              <a:solidFill>
                <a:srgbClr val="535353"/>
              </a:solidFill>
              <a:latin typeface="+mj-lt"/>
              <a:ea typeface="MS PGothic"/>
              <a:cs typeface="Calibri"/>
            </a:endParaRPr>
          </a:p>
        </p:txBody>
      </p:sp>
      <p:sp>
        <p:nvSpPr>
          <p:cNvPr id="11" name="TextBox 10">
            <a:extLst>
              <a:ext uri="{FF2B5EF4-FFF2-40B4-BE49-F238E27FC236}">
                <a16:creationId xmlns:a16="http://schemas.microsoft.com/office/drawing/2014/main" id="{568B7102-B2A4-42FF-4FE6-D2C0AF347FCF}"/>
              </a:ext>
            </a:extLst>
          </p:cNvPr>
          <p:cNvSpPr txBox="1"/>
          <p:nvPr/>
        </p:nvSpPr>
        <p:spPr>
          <a:xfrm>
            <a:off x="5829787" y="1865509"/>
            <a:ext cx="5253397" cy="1323439"/>
          </a:xfrm>
          <a:prstGeom prst="rect">
            <a:avLst/>
          </a:prstGeom>
          <a:noFill/>
        </p:spPr>
        <p:txBody>
          <a:bodyPr wrap="square">
            <a:spAutoFit/>
          </a:bodyPr>
          <a:lstStyle/>
          <a:p>
            <a:pPr algn="ctr"/>
            <a:r>
              <a:rPr lang="en-US" sz="2000" dirty="0">
                <a:solidFill>
                  <a:srgbClr val="535353"/>
                </a:solidFill>
                <a:latin typeface="+mj-lt"/>
                <a:ea typeface="MS PGothic"/>
                <a:cs typeface="Calibri"/>
              </a:rPr>
              <a:t>There is a question around these issues that can only be resolved through assistance from the insurer, including patient representation by an attorney (through claim letter or other means)</a:t>
            </a:r>
            <a:endParaRPr lang="en-US" sz="2000" dirty="0"/>
          </a:p>
        </p:txBody>
      </p:sp>
      <p:sp>
        <p:nvSpPr>
          <p:cNvPr id="13" name="TextBox 12">
            <a:extLst>
              <a:ext uri="{FF2B5EF4-FFF2-40B4-BE49-F238E27FC236}">
                <a16:creationId xmlns:a16="http://schemas.microsoft.com/office/drawing/2014/main" id="{07C7F6DA-38CF-72BC-ACF4-3DF911D3D3A1}"/>
              </a:ext>
            </a:extLst>
          </p:cNvPr>
          <p:cNvSpPr txBox="1"/>
          <p:nvPr/>
        </p:nvSpPr>
        <p:spPr>
          <a:xfrm>
            <a:off x="4668918" y="2296396"/>
            <a:ext cx="687936" cy="461665"/>
          </a:xfrm>
          <a:prstGeom prst="rect">
            <a:avLst/>
          </a:prstGeom>
          <a:noFill/>
        </p:spPr>
        <p:txBody>
          <a:bodyPr wrap="square">
            <a:spAutoFit/>
          </a:bodyPr>
          <a:lstStyle/>
          <a:p>
            <a:r>
              <a:rPr lang="en-US" sz="2400" b="1" dirty="0">
                <a:solidFill>
                  <a:srgbClr val="535353"/>
                </a:solidFill>
                <a:latin typeface="+mj-lt"/>
                <a:ea typeface="MS PGothic"/>
                <a:cs typeface="Calibri"/>
              </a:rPr>
              <a:t>OR </a:t>
            </a:r>
            <a:endParaRPr lang="en-US" dirty="0"/>
          </a:p>
        </p:txBody>
      </p:sp>
    </p:spTree>
    <p:extLst>
      <p:ext uri="{BB962C8B-B14F-4D97-AF65-F5344CB8AC3E}">
        <p14:creationId xmlns:p14="http://schemas.microsoft.com/office/powerpoint/2010/main" val="27912042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a:extLst>
              <a:ext uri="{FF2B5EF4-FFF2-40B4-BE49-F238E27FC236}">
                <a16:creationId xmlns:a16="http://schemas.microsoft.com/office/drawing/2014/main" id="{F0E8DAD2-4794-53D5-E754-1DF99637D689}"/>
              </a:ext>
            </a:extLst>
          </p:cNvPr>
          <p:cNvGraphicFramePr/>
          <p:nvPr>
            <p:extLst>
              <p:ext uri="{D42A27DB-BD31-4B8C-83A1-F6EECF244321}">
                <p14:modId xmlns:p14="http://schemas.microsoft.com/office/powerpoint/2010/main" val="30207297"/>
              </p:ext>
            </p:extLst>
          </p:nvPr>
        </p:nvGraphicFramePr>
        <p:xfrm>
          <a:off x="6773912" y="953550"/>
          <a:ext cx="4517365" cy="49508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64" name="Oval 163">
            <a:extLst>
              <a:ext uri="{FF2B5EF4-FFF2-40B4-BE49-F238E27FC236}">
                <a16:creationId xmlns:a16="http://schemas.microsoft.com/office/drawing/2014/main" id="{92F32CAF-F508-366C-9491-1EC54355278F}"/>
              </a:ext>
            </a:extLst>
          </p:cNvPr>
          <p:cNvSpPr/>
          <p:nvPr/>
        </p:nvSpPr>
        <p:spPr>
          <a:xfrm>
            <a:off x="900723" y="998416"/>
            <a:ext cx="4118707" cy="4402015"/>
          </a:xfrm>
          <a:prstGeom prst="ellipse">
            <a:avLst/>
          </a:prstGeom>
          <a:solidFill>
            <a:schemeClr val="accent5">
              <a:lumMod val="20000"/>
              <a:lumOff val="80000"/>
            </a:schemeClr>
          </a:solidFill>
          <a:ln>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5" name="Oval 164">
            <a:extLst>
              <a:ext uri="{FF2B5EF4-FFF2-40B4-BE49-F238E27FC236}">
                <a16:creationId xmlns:a16="http://schemas.microsoft.com/office/drawing/2014/main" id="{1FAC681E-0BE9-E8AC-7E83-4EFE907CBBE3}"/>
              </a:ext>
            </a:extLst>
          </p:cNvPr>
          <p:cNvSpPr/>
          <p:nvPr/>
        </p:nvSpPr>
        <p:spPr>
          <a:xfrm>
            <a:off x="1264916" y="2341548"/>
            <a:ext cx="3390318" cy="3056759"/>
          </a:xfrm>
          <a:prstGeom prst="ellipse">
            <a:avLst/>
          </a:prstGeom>
          <a:solidFill>
            <a:srgbClr val="F5E1D1"/>
          </a:solidFill>
          <a:ln>
            <a:solidFill>
              <a:schemeClr val="accent2"/>
            </a:solidFill>
          </a:ln>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a:spcAft>
                <a:spcPts val="600"/>
              </a:spcAft>
            </a:pPr>
            <a:r>
              <a:rPr lang="en-US" sz="2200" b="1" dirty="0" err="1">
                <a:solidFill>
                  <a:schemeClr val="accent2"/>
                </a:solidFill>
                <a:ea typeface="Calibri"/>
                <a:cs typeface="Calibri"/>
              </a:rPr>
              <a:t>CARe</a:t>
            </a:r>
            <a:r>
              <a:rPr lang="en-US" sz="2200" b="1" dirty="0">
                <a:solidFill>
                  <a:schemeClr val="accent2"/>
                </a:solidFill>
                <a:ea typeface="Calibri"/>
                <a:cs typeface="Calibri"/>
              </a:rPr>
              <a:t> insurer cases</a:t>
            </a:r>
          </a:p>
          <a:p>
            <a:pPr algn="ctr">
              <a:spcAft>
                <a:spcPts val="600"/>
              </a:spcAft>
            </a:pPr>
            <a:r>
              <a:rPr lang="en-US" sz="1800" dirty="0">
                <a:solidFill>
                  <a:srgbClr val="535353"/>
                </a:solidFill>
                <a:ea typeface="Calibri"/>
                <a:cs typeface="Calibri"/>
              </a:rPr>
              <a:t>meet </a:t>
            </a:r>
            <a:r>
              <a:rPr lang="en-US" sz="1800" dirty="0" err="1">
                <a:solidFill>
                  <a:srgbClr val="535353"/>
                </a:solidFill>
                <a:ea typeface="Calibri"/>
                <a:cs typeface="Calibri"/>
              </a:rPr>
              <a:t>CARe</a:t>
            </a:r>
            <a:r>
              <a:rPr lang="en-US" sz="1800" dirty="0">
                <a:solidFill>
                  <a:srgbClr val="535353"/>
                </a:solidFill>
                <a:ea typeface="Calibri"/>
                <a:cs typeface="Calibri"/>
              </a:rPr>
              <a:t> criteria AND review found that there was an error that caused significant harm </a:t>
            </a:r>
          </a:p>
          <a:p>
            <a:pPr algn="ctr"/>
            <a:r>
              <a:rPr lang="en-US" sz="1000" dirty="0">
                <a:solidFill>
                  <a:srgbClr val="535353"/>
                </a:solidFill>
                <a:ea typeface="Calibri"/>
                <a:cs typeface="Calibri"/>
              </a:rPr>
              <a:t>(see previous slide for more details) </a:t>
            </a:r>
            <a:endParaRPr lang="en-US" dirty="0">
              <a:solidFill>
                <a:srgbClr val="535353"/>
              </a:solidFill>
            </a:endParaRPr>
          </a:p>
        </p:txBody>
      </p:sp>
      <p:sp>
        <p:nvSpPr>
          <p:cNvPr id="166" name="TextBox 165">
            <a:extLst>
              <a:ext uri="{FF2B5EF4-FFF2-40B4-BE49-F238E27FC236}">
                <a16:creationId xmlns:a16="http://schemas.microsoft.com/office/drawing/2014/main" id="{DFA03665-2218-7838-270C-465F3A327E65}"/>
              </a:ext>
            </a:extLst>
          </p:cNvPr>
          <p:cNvSpPr txBox="1"/>
          <p:nvPr/>
        </p:nvSpPr>
        <p:spPr>
          <a:xfrm>
            <a:off x="1588476" y="1419025"/>
            <a:ext cx="2743199" cy="76944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200" b="1" dirty="0" err="1">
                <a:solidFill>
                  <a:schemeClr val="tx2"/>
                </a:solidFill>
                <a:latin typeface="+mn-lt"/>
                <a:ea typeface="Calibri"/>
                <a:cs typeface="Calibri"/>
              </a:rPr>
              <a:t>CARe</a:t>
            </a:r>
            <a:r>
              <a:rPr lang="en-US" sz="2200" b="1" dirty="0">
                <a:solidFill>
                  <a:schemeClr val="tx2"/>
                </a:solidFill>
                <a:latin typeface="+mn-lt"/>
                <a:ea typeface="Calibri"/>
                <a:cs typeface="Calibri"/>
              </a:rPr>
              <a:t> cases</a:t>
            </a:r>
          </a:p>
          <a:p>
            <a:pPr algn="ctr"/>
            <a:r>
              <a:rPr lang="en-US" sz="2200" dirty="0">
                <a:solidFill>
                  <a:srgbClr val="3A3A3A"/>
                </a:solidFill>
                <a:latin typeface="+mn-lt"/>
                <a:ea typeface="Calibri"/>
                <a:cs typeface="Calibri"/>
              </a:rPr>
              <a:t> </a:t>
            </a:r>
            <a:r>
              <a:rPr lang="en-US" sz="1800" dirty="0">
                <a:solidFill>
                  <a:srgbClr val="535353"/>
                </a:solidFill>
                <a:latin typeface="+mn-lt"/>
                <a:ea typeface="Calibri"/>
                <a:cs typeface="Calibri"/>
              </a:rPr>
              <a:t>meet</a:t>
            </a:r>
            <a:r>
              <a:rPr lang="en-US" sz="1800" dirty="0">
                <a:solidFill>
                  <a:srgbClr val="535353"/>
                </a:solidFill>
                <a:latin typeface="Calibri"/>
                <a:ea typeface="MS PGothic"/>
                <a:cs typeface="Arial"/>
              </a:rPr>
              <a:t> CARe criteria</a:t>
            </a:r>
            <a:endParaRPr lang="en-US" sz="1800" dirty="0">
              <a:solidFill>
                <a:srgbClr val="535353"/>
              </a:solidFill>
              <a:latin typeface="Calibri"/>
              <a:cs typeface="Arial"/>
            </a:endParaRPr>
          </a:p>
        </p:txBody>
      </p:sp>
      <p:sp>
        <p:nvSpPr>
          <p:cNvPr id="2" name="TextBox 1">
            <a:extLst>
              <a:ext uri="{FF2B5EF4-FFF2-40B4-BE49-F238E27FC236}">
                <a16:creationId xmlns:a16="http://schemas.microsoft.com/office/drawing/2014/main" id="{9D3F70B3-A89D-7024-9CEF-0E947D2F930E}"/>
              </a:ext>
            </a:extLst>
          </p:cNvPr>
          <p:cNvSpPr txBox="1"/>
          <p:nvPr/>
        </p:nvSpPr>
        <p:spPr>
          <a:xfrm>
            <a:off x="617764" y="6031517"/>
            <a:ext cx="5706532" cy="307777"/>
          </a:xfrm>
          <a:prstGeom prst="rect">
            <a:avLst/>
          </a:prstGeom>
          <a:noFill/>
        </p:spPr>
        <p:txBody>
          <a:bodyPr wrap="square" rtlCol="0">
            <a:spAutoFit/>
          </a:bodyPr>
          <a:lstStyle/>
          <a:p>
            <a:r>
              <a:rPr lang="en-US" sz="1400" i="1" dirty="0">
                <a:solidFill>
                  <a:srgbClr val="535353"/>
                </a:solidFill>
                <a:latin typeface="+mj-lt"/>
              </a:rPr>
              <a:t>Download: </a:t>
            </a:r>
            <a:r>
              <a:rPr lang="en-US" sz="1400" i="1" dirty="0">
                <a:latin typeface="+mj-lt"/>
                <a:hlinkClick r:id="rId7"/>
              </a:rPr>
              <a:t>Sample tracked event criteria</a:t>
            </a:r>
            <a:endParaRPr lang="en-US" sz="1400" i="1" dirty="0">
              <a:latin typeface="+mj-lt"/>
            </a:endParaRPr>
          </a:p>
        </p:txBody>
      </p:sp>
      <p:cxnSp>
        <p:nvCxnSpPr>
          <p:cNvPr id="4" name="Straight Arrow Connector 3">
            <a:extLst>
              <a:ext uri="{FF2B5EF4-FFF2-40B4-BE49-F238E27FC236}">
                <a16:creationId xmlns:a16="http://schemas.microsoft.com/office/drawing/2014/main" id="{151F0219-3F9D-42F1-87FC-BC81B6EE7F54}"/>
              </a:ext>
            </a:extLst>
          </p:cNvPr>
          <p:cNvCxnSpPr>
            <a:cxnSpLocks/>
          </p:cNvCxnSpPr>
          <p:nvPr/>
        </p:nvCxnSpPr>
        <p:spPr>
          <a:xfrm>
            <a:off x="4760007" y="2139694"/>
            <a:ext cx="2358638" cy="0"/>
          </a:xfrm>
          <a:prstGeom prst="straightConnector1">
            <a:avLst/>
          </a:prstGeom>
          <a:ln w="12700">
            <a:tailEnd type="triangle"/>
          </a:ln>
        </p:spPr>
        <p:style>
          <a:lnRef idx="2">
            <a:schemeClr val="accent1"/>
          </a:lnRef>
          <a:fillRef idx="0">
            <a:schemeClr val="accent1"/>
          </a:fillRef>
          <a:effectRef idx="1">
            <a:schemeClr val="accent1"/>
          </a:effectRef>
          <a:fontRef idx="minor">
            <a:schemeClr val="tx1"/>
          </a:fontRef>
        </p:style>
      </p:cxnSp>
      <p:cxnSp>
        <p:nvCxnSpPr>
          <p:cNvPr id="6" name="Straight Arrow Connector 5">
            <a:extLst>
              <a:ext uri="{FF2B5EF4-FFF2-40B4-BE49-F238E27FC236}">
                <a16:creationId xmlns:a16="http://schemas.microsoft.com/office/drawing/2014/main" id="{64D9EBE8-2490-5FEC-EC44-F28427327C92}"/>
              </a:ext>
            </a:extLst>
          </p:cNvPr>
          <p:cNvCxnSpPr>
            <a:cxnSpLocks/>
          </p:cNvCxnSpPr>
          <p:nvPr/>
        </p:nvCxnSpPr>
        <p:spPr>
          <a:xfrm>
            <a:off x="4655234" y="3940690"/>
            <a:ext cx="2395046" cy="691131"/>
          </a:xfrm>
          <a:prstGeom prst="straightConnector1">
            <a:avLst/>
          </a:prstGeom>
          <a:ln w="12700">
            <a:solidFill>
              <a:schemeClr val="accent2"/>
            </a:solidFill>
            <a:tailEnd type="triangle"/>
          </a:ln>
        </p:spPr>
        <p:style>
          <a:lnRef idx="2">
            <a:schemeClr val="accent1"/>
          </a:lnRef>
          <a:fillRef idx="0">
            <a:schemeClr val="accent1"/>
          </a:fillRef>
          <a:effectRef idx="1">
            <a:schemeClr val="accent1"/>
          </a:effectRef>
          <a:fontRef idx="minor">
            <a:schemeClr val="tx1"/>
          </a:fontRef>
        </p:style>
      </p:cxnSp>
      <p:cxnSp>
        <p:nvCxnSpPr>
          <p:cNvPr id="8" name="Straight Arrow Connector 7">
            <a:extLst>
              <a:ext uri="{FF2B5EF4-FFF2-40B4-BE49-F238E27FC236}">
                <a16:creationId xmlns:a16="http://schemas.microsoft.com/office/drawing/2014/main" id="{951187D0-7990-CE90-6A32-F423964AD82C}"/>
              </a:ext>
            </a:extLst>
          </p:cNvPr>
          <p:cNvCxnSpPr>
            <a:cxnSpLocks/>
          </p:cNvCxnSpPr>
          <p:nvPr/>
        </p:nvCxnSpPr>
        <p:spPr>
          <a:xfrm flipV="1">
            <a:off x="4680871" y="3199423"/>
            <a:ext cx="2369409" cy="740921"/>
          </a:xfrm>
          <a:prstGeom prst="straightConnector1">
            <a:avLst/>
          </a:prstGeom>
          <a:ln w="12700">
            <a:solidFill>
              <a:schemeClr val="accent2"/>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170164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0DF209-A719-9DA2-1158-043A7D8B25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E9096C-124D-C481-9501-89672DC3EDA9}"/>
              </a:ext>
            </a:extLst>
          </p:cNvPr>
          <p:cNvSpPr>
            <a:spLocks noGrp="1"/>
          </p:cNvSpPr>
          <p:nvPr>
            <p:ph type="title"/>
          </p:nvPr>
        </p:nvSpPr>
        <p:spPr/>
        <p:txBody>
          <a:bodyPr>
            <a:normAutofit/>
          </a:bodyPr>
          <a:lstStyle/>
          <a:p>
            <a:r>
              <a:rPr lang="en-US" dirty="0"/>
              <a:t>Resolution conversations</a:t>
            </a:r>
            <a:endParaRPr lang="en-US" sz="3200" dirty="0"/>
          </a:p>
        </p:txBody>
      </p:sp>
      <p:graphicFrame>
        <p:nvGraphicFramePr>
          <p:cNvPr id="4" name="Table 3">
            <a:extLst>
              <a:ext uri="{FF2B5EF4-FFF2-40B4-BE49-F238E27FC236}">
                <a16:creationId xmlns:a16="http://schemas.microsoft.com/office/drawing/2014/main" id="{068A8866-EECB-3A26-98AA-32A5DCDA4997}"/>
              </a:ext>
            </a:extLst>
          </p:cNvPr>
          <p:cNvGraphicFramePr>
            <a:graphicFrameLocks noGrp="1"/>
          </p:cNvGraphicFramePr>
          <p:nvPr>
            <p:extLst>
              <p:ext uri="{D42A27DB-BD31-4B8C-83A1-F6EECF244321}">
                <p14:modId xmlns:p14="http://schemas.microsoft.com/office/powerpoint/2010/main" val="1196382207"/>
              </p:ext>
            </p:extLst>
          </p:nvPr>
        </p:nvGraphicFramePr>
        <p:xfrm>
          <a:off x="617764" y="1334963"/>
          <a:ext cx="10972800" cy="5013960"/>
        </p:xfrm>
        <a:graphic>
          <a:graphicData uri="http://schemas.openxmlformats.org/drawingml/2006/table">
            <a:tbl>
              <a:tblPr firstRow="1" bandRow="1">
                <a:tableStyleId>{5C22544A-7EE6-4342-B048-85BDC9FD1C3A}</a:tableStyleId>
              </a:tblPr>
              <a:tblGrid>
                <a:gridCol w="1258383">
                  <a:extLst>
                    <a:ext uri="{9D8B030D-6E8A-4147-A177-3AD203B41FA5}">
                      <a16:colId xmlns:a16="http://schemas.microsoft.com/office/drawing/2014/main" val="4100797984"/>
                    </a:ext>
                  </a:extLst>
                </a:gridCol>
                <a:gridCol w="9714417">
                  <a:extLst>
                    <a:ext uri="{9D8B030D-6E8A-4147-A177-3AD203B41FA5}">
                      <a16:colId xmlns:a16="http://schemas.microsoft.com/office/drawing/2014/main" val="1619586923"/>
                    </a:ext>
                  </a:extLst>
                </a:gridCol>
              </a:tblGrid>
              <a:tr h="370840">
                <a:tc>
                  <a:txBody>
                    <a:bodyPr/>
                    <a:lstStyle/>
                    <a:p>
                      <a:r>
                        <a:rPr lang="en-US" sz="2000" dirty="0">
                          <a:solidFill>
                            <a:schemeClr val="accent2"/>
                          </a:solidFill>
                        </a:rPr>
                        <a:t>WHEN</a:t>
                      </a:r>
                    </a:p>
                  </a:txBody>
                  <a:tcPr marT="182880" marB="182880" anchor="ctr">
                    <a:lnB w="12700" cap="flat" cmpd="sng" algn="ctr">
                      <a:solidFill>
                        <a:schemeClr val="bg1">
                          <a:lumMod val="65000"/>
                        </a:schemeClr>
                      </a:solidFill>
                      <a:prstDash val="solid"/>
                      <a:round/>
                      <a:headEnd type="none" w="med" len="med"/>
                      <a:tailEnd type="none" w="med" len="med"/>
                    </a:lnB>
                    <a:noFill/>
                  </a:tcPr>
                </a:tc>
                <a:tc>
                  <a:txBody>
                    <a:bodyPr/>
                    <a:lstStyle/>
                    <a:p>
                      <a:pPr marL="285750" indent="-285750">
                        <a:spcAft>
                          <a:spcPts val="600"/>
                        </a:spcAft>
                        <a:buFont typeface="Arial" panose="020B0604020202020204" pitchFamily="34" charset="0"/>
                        <a:buChar char="•"/>
                      </a:pPr>
                      <a:r>
                        <a:rPr lang="en-US" b="0" dirty="0">
                          <a:solidFill>
                            <a:srgbClr val="535353"/>
                          </a:solidFill>
                        </a:rPr>
                        <a:t>The discussion happens after the event review or investigation has occurred.</a:t>
                      </a:r>
                    </a:p>
                    <a:p>
                      <a:pPr marL="285750" indent="-285750">
                        <a:spcAft>
                          <a:spcPts val="600"/>
                        </a:spcAft>
                        <a:buFont typeface="Arial" panose="020B0604020202020204" pitchFamily="34" charset="0"/>
                        <a:buChar char="•"/>
                      </a:pPr>
                      <a:r>
                        <a:rPr lang="en-US" b="0" dirty="0">
                          <a:solidFill>
                            <a:srgbClr val="535353"/>
                          </a:solidFill>
                        </a:rPr>
                        <a:t>Resolution in a case where the standard of care was met is still required. This helps the patient understand that their concerns were taken seriously.</a:t>
                      </a:r>
                    </a:p>
                  </a:txBody>
                  <a:tcPr marT="182880" marB="182880" anchor="ctr">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2539111241"/>
                  </a:ext>
                </a:extLst>
              </a:tr>
              <a:tr h="457622">
                <a:tc>
                  <a:txBody>
                    <a:bodyPr/>
                    <a:lstStyle/>
                    <a:p>
                      <a:r>
                        <a:rPr lang="en-US" sz="2000" b="1" dirty="0">
                          <a:solidFill>
                            <a:schemeClr val="accent3"/>
                          </a:solidFill>
                        </a:rPr>
                        <a:t>WHAT</a:t>
                      </a:r>
                    </a:p>
                  </a:txBody>
                  <a:tcPr marT="182880" marB="182880" anchor="ct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marL="285750" marR="0" lvl="0" indent="-285750" algn="l" defTabSz="4572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800" b="0" kern="1200" dirty="0">
                          <a:solidFill>
                            <a:srgbClr val="535353"/>
                          </a:solidFill>
                          <a:latin typeface="+mn-lt"/>
                          <a:ea typeface="+mn-ea"/>
                          <a:cs typeface="+mn-cs"/>
                        </a:rPr>
                        <a:t>The patient/family finds out the causes of the event, asks questions and has concerns addressed, and learns what is being done to prevent the event from happening again if applicable.</a:t>
                      </a:r>
                    </a:p>
                    <a:p>
                      <a:pPr marL="285750" marR="0" lvl="0" indent="-285750" algn="l" defTabSz="4572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800" b="0" kern="1200" dirty="0">
                          <a:solidFill>
                            <a:srgbClr val="535353"/>
                          </a:solidFill>
                          <a:latin typeface="+mn-lt"/>
                          <a:ea typeface="+mn-ea"/>
                          <a:cs typeface="+mn-cs"/>
                        </a:rPr>
                        <a:t>Resolution itself should be comprehensive and not only address financial concerns. Often sites ask the patient/family what would be helpful; while compensation can be helpful, they may also desire assistance coordinating care, the ability to name a room or lecture series after a loved one, or participation in education around the event's issues. </a:t>
                      </a:r>
                    </a:p>
                  </a:txBody>
                  <a:tcPr marT="182880" marB="182880" anchor="ct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4035457514"/>
                  </a:ext>
                </a:extLst>
              </a:tr>
              <a:tr h="370840">
                <a:tc>
                  <a:txBody>
                    <a:bodyPr/>
                    <a:lstStyle/>
                    <a:p>
                      <a:r>
                        <a:rPr lang="en-US" sz="2000" b="1" dirty="0">
                          <a:solidFill>
                            <a:schemeClr val="accent1"/>
                          </a:solidFill>
                        </a:rPr>
                        <a:t>WHO</a:t>
                      </a:r>
                    </a:p>
                  </a:txBody>
                  <a:tcPr marT="182880" marB="182880" anchor="ct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marL="285750" marR="0" lvl="0" indent="-285750" algn="l" defTabSz="4572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800" b="0" kern="1200" dirty="0">
                          <a:solidFill>
                            <a:srgbClr val="535353"/>
                          </a:solidFill>
                          <a:latin typeface="+mn-lt"/>
                          <a:ea typeface="+mn-ea"/>
                          <a:cs typeface="+mn-cs"/>
                        </a:rPr>
                        <a:t>Resolution conversations should include all parties involved.</a:t>
                      </a:r>
                    </a:p>
                  </a:txBody>
                  <a:tcPr marT="182880" marB="182880" anchor="ct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798132448"/>
                  </a:ext>
                </a:extLst>
              </a:tr>
              <a:tr h="370840">
                <a:tc>
                  <a:txBody>
                    <a:bodyPr/>
                    <a:lstStyle/>
                    <a:p>
                      <a:r>
                        <a:rPr lang="en-US" sz="2000" b="1" dirty="0">
                          <a:solidFill>
                            <a:schemeClr val="accent5">
                              <a:lumMod val="60000"/>
                              <a:lumOff val="40000"/>
                            </a:schemeClr>
                          </a:solidFill>
                        </a:rPr>
                        <a:t>HOW</a:t>
                      </a:r>
                    </a:p>
                  </a:txBody>
                  <a:tcPr marT="182880" marB="182880" anchor="ct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285750" marR="0" lvl="0" indent="-285750" algn="l" defTabSz="4572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800" b="0" kern="1200" dirty="0">
                          <a:solidFill>
                            <a:srgbClr val="535353"/>
                          </a:solidFill>
                          <a:latin typeface="+mn-lt"/>
                          <a:ea typeface="+mn-ea"/>
                          <a:cs typeface="+mn-cs"/>
                        </a:rPr>
                        <a:t>Prepare in advance and use this </a:t>
                      </a:r>
                      <a:r>
                        <a:rPr lang="en-US" sz="1800" b="0" kern="1200" dirty="0">
                          <a:solidFill>
                            <a:schemeClr val="accent2"/>
                          </a:solidFill>
                          <a:latin typeface="+mn-lt"/>
                          <a:ea typeface="+mn-ea"/>
                          <a:cs typeface="+mn-cs"/>
                          <a:hlinkClick r:id="rId3">
                            <a:extLst>
                              <a:ext uri="{A12FA001-AC4F-418D-AE19-62706E023703}">
                                <ahyp:hlinkClr xmlns:ahyp="http://schemas.microsoft.com/office/drawing/2018/hyperlinkcolor" val="tx"/>
                              </a:ext>
                            </a:extLst>
                          </a:hlinkClick>
                        </a:rPr>
                        <a:t>checklist</a:t>
                      </a:r>
                      <a:r>
                        <a:rPr lang="en-US" sz="1800" b="0" kern="1200" dirty="0">
                          <a:solidFill>
                            <a:srgbClr val="535353"/>
                          </a:solidFill>
                          <a:latin typeface="+mn-lt"/>
                          <a:ea typeface="+mn-ea"/>
                          <a:cs typeface="+mn-cs"/>
                        </a:rPr>
                        <a:t> to guide you through the process.</a:t>
                      </a:r>
                    </a:p>
                    <a:p>
                      <a:pPr marL="285750" marR="0" lvl="0" indent="-285750" algn="l" defTabSz="4572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800" b="0" kern="1200" dirty="0">
                          <a:solidFill>
                            <a:srgbClr val="535353"/>
                          </a:solidFill>
                          <a:latin typeface="+mn-lt"/>
                          <a:ea typeface="+mn-ea"/>
                          <a:cs typeface="+mn-cs"/>
                        </a:rPr>
                        <a:t>Training is available live, or in recorded version, through the Betsy Lehman Center.</a:t>
                      </a:r>
                    </a:p>
                  </a:txBody>
                  <a:tcPr marT="182880" marB="182880" anchor="ctr">
                    <a:lnT w="12700" cap="flat" cmpd="sng" algn="ctr">
                      <a:solidFill>
                        <a:schemeClr val="bg1">
                          <a:lumMod val="65000"/>
                        </a:schemeClr>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464318796"/>
                  </a:ext>
                </a:extLst>
              </a:tr>
            </a:tbl>
          </a:graphicData>
        </a:graphic>
      </p:graphicFrame>
    </p:spTree>
    <p:extLst>
      <p:ext uri="{BB962C8B-B14F-4D97-AF65-F5344CB8AC3E}">
        <p14:creationId xmlns:p14="http://schemas.microsoft.com/office/powerpoint/2010/main" val="18670992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B832161-8F21-3143-B7C0-7F4CE3793164}"/>
              </a:ext>
            </a:extLst>
          </p:cNvPr>
          <p:cNvSpPr>
            <a:spLocks noGrp="1"/>
          </p:cNvSpPr>
          <p:nvPr>
            <p:ph type="sldNum" sz="quarter" idx="10"/>
          </p:nvPr>
        </p:nvSpPr>
        <p:spPr/>
        <p:txBody>
          <a:bodyPr/>
          <a:lstStyle/>
          <a:p>
            <a:pPr>
              <a:defRPr/>
            </a:pPr>
            <a:fld id="{A8568E0D-40EB-4D7C-BCCC-1906CA830F47}" type="slidenum">
              <a:rPr lang="en-US" altLang="en-US" smtClean="0"/>
              <a:pPr>
                <a:defRPr/>
              </a:pPr>
              <a:t>17</a:t>
            </a:fld>
            <a:endParaRPr lang="en-US" altLang="en-US"/>
          </a:p>
        </p:txBody>
      </p:sp>
      <p:sp>
        <p:nvSpPr>
          <p:cNvPr id="2" name="Title 1">
            <a:extLst>
              <a:ext uri="{FF2B5EF4-FFF2-40B4-BE49-F238E27FC236}">
                <a16:creationId xmlns:a16="http://schemas.microsoft.com/office/drawing/2014/main" id="{76F6EF3B-AF0C-93D0-EC8A-650C30ABBB5D}"/>
              </a:ext>
            </a:extLst>
          </p:cNvPr>
          <p:cNvSpPr>
            <a:spLocks noGrp="1"/>
          </p:cNvSpPr>
          <p:nvPr>
            <p:ph type="ctrTitle"/>
          </p:nvPr>
        </p:nvSpPr>
        <p:spPr/>
        <p:txBody>
          <a:bodyPr/>
          <a:lstStyle/>
          <a:p>
            <a:r>
              <a:rPr lang="en-US" dirty="0"/>
              <a:t>Support resources </a:t>
            </a:r>
          </a:p>
        </p:txBody>
      </p:sp>
      <p:sp>
        <p:nvSpPr>
          <p:cNvPr id="3" name="Subtitle 2">
            <a:extLst>
              <a:ext uri="{FF2B5EF4-FFF2-40B4-BE49-F238E27FC236}">
                <a16:creationId xmlns:a16="http://schemas.microsoft.com/office/drawing/2014/main" id="{8875E536-4BB4-3452-B630-E36604BB2CEE}"/>
              </a:ext>
            </a:extLst>
          </p:cNvPr>
          <p:cNvSpPr>
            <a:spLocks noGrp="1"/>
          </p:cNvSpPr>
          <p:nvPr>
            <p:ph type="subTitle" idx="1"/>
          </p:nvPr>
        </p:nvSpPr>
        <p:spPr/>
        <p:txBody>
          <a:bodyPr>
            <a:normAutofit/>
          </a:bodyPr>
          <a:lstStyle/>
          <a:p>
            <a:r>
              <a:rPr lang="en-US" sz="2000" dirty="0">
                <a:ea typeface="MS PGothic"/>
              </a:rPr>
              <a:t>For patients and providers that have been involved in adverse events</a:t>
            </a:r>
          </a:p>
        </p:txBody>
      </p:sp>
    </p:spTree>
    <p:extLst>
      <p:ext uri="{BB962C8B-B14F-4D97-AF65-F5344CB8AC3E}">
        <p14:creationId xmlns:p14="http://schemas.microsoft.com/office/powerpoint/2010/main" val="10928925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0E8139-73B5-F52D-F364-68039369E5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972A74-2CAD-E9C1-6050-EF6362B13119}"/>
              </a:ext>
            </a:extLst>
          </p:cNvPr>
          <p:cNvSpPr>
            <a:spLocks noGrp="1"/>
          </p:cNvSpPr>
          <p:nvPr>
            <p:ph type="title"/>
          </p:nvPr>
        </p:nvSpPr>
        <p:spPr/>
        <p:txBody>
          <a:bodyPr>
            <a:normAutofit/>
          </a:bodyPr>
          <a:lstStyle/>
          <a:p>
            <a:r>
              <a:rPr lang="en-US" dirty="0">
                <a:ea typeface="MS PGothic"/>
              </a:rPr>
              <a:t>Support for patients and families</a:t>
            </a:r>
            <a:endParaRPr lang="en-US" dirty="0"/>
          </a:p>
        </p:txBody>
      </p:sp>
      <p:sp>
        <p:nvSpPr>
          <p:cNvPr id="4" name="Content Placeholder 3">
            <a:extLst>
              <a:ext uri="{FF2B5EF4-FFF2-40B4-BE49-F238E27FC236}">
                <a16:creationId xmlns:a16="http://schemas.microsoft.com/office/drawing/2014/main" id="{FA254045-0416-FC3E-CD3C-D751D79F1D9E}"/>
              </a:ext>
            </a:extLst>
          </p:cNvPr>
          <p:cNvSpPr>
            <a:spLocks noGrp="1"/>
          </p:cNvSpPr>
          <p:nvPr>
            <p:ph idx="1"/>
          </p:nvPr>
        </p:nvSpPr>
        <p:spPr>
          <a:xfrm>
            <a:off x="647263" y="2596564"/>
            <a:ext cx="6500779" cy="3587926"/>
          </a:xfrm>
        </p:spPr>
        <p:txBody>
          <a:bodyPr/>
          <a:lstStyle/>
          <a:p>
            <a:pPr marL="0" indent="0" algn="ctr">
              <a:buNone/>
            </a:pPr>
            <a:r>
              <a:rPr lang="en-US" sz="2400" b="1" dirty="0" err="1">
                <a:ea typeface="+mn-lt"/>
                <a:cs typeface="+mn-lt"/>
              </a:rPr>
              <a:t>CARe</a:t>
            </a:r>
            <a:r>
              <a:rPr lang="en-US" sz="2400" b="1" dirty="0">
                <a:ea typeface="+mn-lt"/>
                <a:cs typeface="+mn-lt"/>
              </a:rPr>
              <a:t> Support</a:t>
            </a:r>
            <a:r>
              <a:rPr lang="en-US" sz="2400" dirty="0">
                <a:ea typeface="+mn-lt"/>
                <a:cs typeface="+mn-lt"/>
              </a:rPr>
              <a:t> </a:t>
            </a:r>
          </a:p>
          <a:p>
            <a:pPr>
              <a:spcBef>
                <a:spcPts val="600"/>
              </a:spcBef>
            </a:pPr>
            <a:r>
              <a:rPr lang="en-US" sz="1800" dirty="0">
                <a:ea typeface="+mn-lt"/>
                <a:cs typeface="+mn-lt"/>
              </a:rPr>
              <a:t>Historically called “service recovery”</a:t>
            </a:r>
          </a:p>
          <a:p>
            <a:pPr>
              <a:spcBef>
                <a:spcPts val="600"/>
              </a:spcBef>
            </a:pPr>
            <a:r>
              <a:rPr lang="en-US" sz="1800" dirty="0">
                <a:ea typeface="+mn-lt"/>
                <a:cs typeface="+mn-lt"/>
              </a:rPr>
              <a:t>In response to an adverse event, a health care organization — separate from insurers — makes payment(s) or gives  assistance to patients or family members to support them in the short term</a:t>
            </a:r>
          </a:p>
          <a:p>
            <a:pPr>
              <a:spcBef>
                <a:spcPts val="600"/>
              </a:spcBef>
            </a:pPr>
            <a:r>
              <a:rPr lang="en-US" sz="1800" dirty="0">
                <a:ea typeface="+mn-lt"/>
                <a:cs typeface="+mn-lt"/>
              </a:rPr>
              <a:t>Covers items that would not have been needed if the adverse event had not occurred</a:t>
            </a:r>
            <a:endParaRPr lang="en-US" sz="1800" dirty="0">
              <a:cs typeface="+mn-lt"/>
            </a:endParaRPr>
          </a:p>
          <a:p>
            <a:pPr marL="342900" lvl="1" indent="-342900">
              <a:spcBef>
                <a:spcPts val="600"/>
              </a:spcBef>
              <a:buFont typeface="Arial" pitchFamily="34" charset="0"/>
              <a:buChar char="•"/>
            </a:pPr>
            <a:r>
              <a:rPr lang="en-US" sz="1800" dirty="0">
                <a:ea typeface="+mn-lt"/>
                <a:cs typeface="+mn-lt"/>
              </a:rPr>
              <a:t>Not compensation for injury: </a:t>
            </a:r>
            <a:r>
              <a:rPr lang="en-US" sz="1800" dirty="0" err="1">
                <a:ea typeface="+mn-lt"/>
                <a:cs typeface="+mn-lt"/>
              </a:rPr>
              <a:t>CARe</a:t>
            </a:r>
            <a:r>
              <a:rPr lang="en-US" sz="1800" dirty="0">
                <a:ea typeface="+mn-lt"/>
                <a:cs typeface="+mn-lt"/>
              </a:rPr>
              <a:t> Support should not be given in exchange for a release of the right to pursue a claim or lawsuit. </a:t>
            </a:r>
          </a:p>
          <a:p>
            <a:pPr marL="0" lvl="1" indent="0">
              <a:spcBef>
                <a:spcPts val="600"/>
              </a:spcBef>
              <a:buNone/>
            </a:pPr>
            <a:r>
              <a:rPr lang="en-US" sz="1600" i="1" dirty="0">
                <a:ea typeface="MS PGothic"/>
              </a:rPr>
              <a:t>Download: </a:t>
            </a:r>
            <a:r>
              <a:rPr lang="en-US" sz="1600" i="1" dirty="0">
                <a:ea typeface="MS PGothic"/>
                <a:hlinkClick r:id="rId3"/>
              </a:rPr>
              <a:t>Guiding principles for CARe Support</a:t>
            </a:r>
            <a:r>
              <a:rPr lang="en-US" sz="1600" i="1" dirty="0">
                <a:ea typeface="MS PGothic"/>
              </a:rPr>
              <a:t>. </a:t>
            </a:r>
            <a:r>
              <a:rPr lang="en-US" sz="1600" i="1" dirty="0">
                <a:highlight>
                  <a:srgbClr val="C0C0C0"/>
                </a:highlight>
                <a:ea typeface="MS PGothic"/>
              </a:rPr>
              <a:t>[Sites may want to add information about their own practices]</a:t>
            </a:r>
          </a:p>
          <a:p>
            <a:endParaRPr lang="en-US" dirty="0"/>
          </a:p>
        </p:txBody>
      </p:sp>
      <p:cxnSp>
        <p:nvCxnSpPr>
          <p:cNvPr id="5" name="Straight Connector 4">
            <a:extLst>
              <a:ext uri="{FF2B5EF4-FFF2-40B4-BE49-F238E27FC236}">
                <a16:creationId xmlns:a16="http://schemas.microsoft.com/office/drawing/2014/main" id="{A93F30C9-C728-8CDE-EB9F-3475CCD7C5AB}"/>
              </a:ext>
            </a:extLst>
          </p:cNvPr>
          <p:cNvCxnSpPr>
            <a:cxnSpLocks/>
          </p:cNvCxnSpPr>
          <p:nvPr/>
        </p:nvCxnSpPr>
        <p:spPr>
          <a:xfrm>
            <a:off x="7615080" y="1727651"/>
            <a:ext cx="0" cy="4456839"/>
          </a:xfrm>
          <a:prstGeom prst="line">
            <a:avLst/>
          </a:prstGeom>
          <a:ln w="12700">
            <a:solidFill>
              <a:schemeClr val="bg2"/>
            </a:solidFill>
          </a:ln>
          <a:effectLst/>
        </p:spPr>
        <p:style>
          <a:lnRef idx="2">
            <a:schemeClr val="accent1"/>
          </a:lnRef>
          <a:fillRef idx="0">
            <a:schemeClr val="accent1"/>
          </a:fillRef>
          <a:effectRef idx="1">
            <a:schemeClr val="accent1"/>
          </a:effectRef>
          <a:fontRef idx="minor">
            <a:schemeClr val="tx1"/>
          </a:fontRef>
        </p:style>
      </p:cxnSp>
      <p:sp>
        <p:nvSpPr>
          <p:cNvPr id="9" name="TextBox 8">
            <a:extLst>
              <a:ext uri="{FF2B5EF4-FFF2-40B4-BE49-F238E27FC236}">
                <a16:creationId xmlns:a16="http://schemas.microsoft.com/office/drawing/2014/main" id="{044E1C4A-AFA9-6696-0DD2-C6CCCD9A0540}"/>
              </a:ext>
            </a:extLst>
          </p:cNvPr>
          <p:cNvSpPr txBox="1"/>
          <p:nvPr/>
        </p:nvSpPr>
        <p:spPr>
          <a:xfrm>
            <a:off x="8082117" y="2596564"/>
            <a:ext cx="3342964" cy="3123932"/>
          </a:xfrm>
          <a:prstGeom prst="rect">
            <a:avLst/>
          </a:prstGeom>
          <a:noFill/>
        </p:spPr>
        <p:txBody>
          <a:bodyPr wrap="square">
            <a:spAutoFit/>
          </a:bodyPr>
          <a:lstStyle/>
          <a:p>
            <a:pPr algn="ctr">
              <a:buFont typeface="Courier New" pitchFamily="34" charset="0"/>
            </a:pPr>
            <a:r>
              <a:rPr lang="en-US" b="1" dirty="0">
                <a:solidFill>
                  <a:srgbClr val="535353"/>
                </a:solidFill>
                <a:latin typeface="+mn-lt"/>
                <a:ea typeface="+mn-lt"/>
                <a:cs typeface="+mn-lt"/>
              </a:rPr>
              <a:t>Peer Support</a:t>
            </a:r>
            <a:endParaRPr lang="en-US" sz="2400" b="1" dirty="0">
              <a:solidFill>
                <a:srgbClr val="535353"/>
              </a:solidFill>
              <a:latin typeface="+mn-lt"/>
              <a:ea typeface="+mn-lt"/>
              <a:cs typeface="+mn-lt"/>
            </a:endParaRPr>
          </a:p>
          <a:p>
            <a:pPr marL="342900" indent="-342900">
              <a:spcBef>
                <a:spcPts val="600"/>
              </a:spcBef>
              <a:buFont typeface="Arial" pitchFamily="34" charset="0"/>
              <a:buChar char="•"/>
            </a:pPr>
            <a:r>
              <a:rPr lang="en-US" sz="1800" dirty="0">
                <a:solidFill>
                  <a:srgbClr val="535353"/>
                </a:solidFill>
                <a:latin typeface="+mn-lt"/>
                <a:ea typeface="+mn-lt"/>
                <a:cs typeface="+mn-lt"/>
              </a:rPr>
              <a:t>One-on-one emotional support from someone with lived adverse medical event experience</a:t>
            </a:r>
          </a:p>
          <a:p>
            <a:pPr marL="342900" indent="-342900">
              <a:spcBef>
                <a:spcPts val="600"/>
              </a:spcBef>
              <a:buFont typeface="Arial" pitchFamily="34" charset="0"/>
              <a:buChar char="•"/>
            </a:pPr>
            <a:r>
              <a:rPr lang="en-US" sz="1800" dirty="0">
                <a:solidFill>
                  <a:srgbClr val="535353"/>
                </a:solidFill>
                <a:latin typeface="+mn-lt"/>
                <a:ea typeface="+mn-lt"/>
                <a:cs typeface="+mn-lt"/>
              </a:rPr>
              <a:t>Free, confidential resource for MA residents from the Betsy Lehman Center</a:t>
            </a:r>
          </a:p>
          <a:p>
            <a:pPr>
              <a:spcBef>
                <a:spcPts val="600"/>
              </a:spcBef>
            </a:pPr>
            <a:r>
              <a:rPr lang="en-US" sz="1600" i="1" dirty="0">
                <a:solidFill>
                  <a:srgbClr val="535353"/>
                </a:solidFill>
                <a:latin typeface="+mn-lt"/>
                <a:ea typeface="+mn-lt"/>
                <a:cs typeface="+mn-lt"/>
              </a:rPr>
              <a:t>Learn more: </a:t>
            </a:r>
            <a:r>
              <a:rPr lang="en-US" sz="1600" i="1" dirty="0">
                <a:solidFill>
                  <a:schemeClr val="accent2"/>
                </a:solidFill>
                <a:latin typeface="+mn-lt"/>
                <a:ea typeface="+mn-lt"/>
                <a:cs typeface="+mn-lt"/>
                <a:hlinkClick r:id="rId4">
                  <a:extLst>
                    <a:ext uri="{A12FA001-AC4F-418D-AE19-62706E023703}">
                      <ahyp:hlinkClr xmlns:ahyp="http://schemas.microsoft.com/office/drawing/2018/hyperlinkcolor" val="tx"/>
                    </a:ext>
                  </a:extLst>
                </a:hlinkClick>
              </a:rPr>
              <a:t>Patient and Family Peer Support Network</a:t>
            </a:r>
          </a:p>
        </p:txBody>
      </p:sp>
      <p:pic>
        <p:nvPicPr>
          <p:cNvPr id="11" name="Picture 10" descr="A blue dollar sign in a circle&#10;&#10;AI-generated content may be incorrect.">
            <a:extLst>
              <a:ext uri="{FF2B5EF4-FFF2-40B4-BE49-F238E27FC236}">
                <a16:creationId xmlns:a16="http://schemas.microsoft.com/office/drawing/2014/main" id="{FA6E8D7B-169B-258A-4146-AC1C81FAA6E7}"/>
              </a:ext>
            </a:extLst>
          </p:cNvPr>
          <p:cNvPicPr>
            <a:picLocks noChangeAspect="1"/>
          </p:cNvPicPr>
          <p:nvPr/>
        </p:nvPicPr>
        <p:blipFill>
          <a:blip r:embed="rId5"/>
          <a:stretch>
            <a:fillRect/>
          </a:stretch>
        </p:blipFill>
        <p:spPr>
          <a:xfrm>
            <a:off x="3535907" y="1676430"/>
            <a:ext cx="739254" cy="739254"/>
          </a:xfrm>
          <a:prstGeom prst="rect">
            <a:avLst/>
          </a:prstGeom>
        </p:spPr>
      </p:pic>
      <p:pic>
        <p:nvPicPr>
          <p:cNvPr id="13" name="Picture 12">
            <a:extLst>
              <a:ext uri="{FF2B5EF4-FFF2-40B4-BE49-F238E27FC236}">
                <a16:creationId xmlns:a16="http://schemas.microsoft.com/office/drawing/2014/main" id="{F833F2EC-86BE-6F00-44F8-B55E8E43793E}"/>
              </a:ext>
            </a:extLst>
          </p:cNvPr>
          <p:cNvPicPr>
            <a:picLocks noChangeAspect="1"/>
          </p:cNvPicPr>
          <p:nvPr/>
        </p:nvPicPr>
        <p:blipFill>
          <a:blip r:embed="rId6"/>
          <a:srcRect/>
          <a:stretch/>
        </p:blipFill>
        <p:spPr>
          <a:xfrm>
            <a:off x="9383971" y="1814622"/>
            <a:ext cx="786005" cy="601062"/>
          </a:xfrm>
          <a:prstGeom prst="rect">
            <a:avLst/>
          </a:prstGeom>
        </p:spPr>
      </p:pic>
    </p:spTree>
    <p:extLst>
      <p:ext uri="{BB962C8B-B14F-4D97-AF65-F5344CB8AC3E}">
        <p14:creationId xmlns:p14="http://schemas.microsoft.com/office/powerpoint/2010/main" val="34507024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96ABD-4514-E310-DE8C-CF92E634B88D}"/>
              </a:ext>
            </a:extLst>
          </p:cNvPr>
          <p:cNvSpPr>
            <a:spLocks noGrp="1"/>
          </p:cNvSpPr>
          <p:nvPr>
            <p:ph type="title"/>
          </p:nvPr>
        </p:nvSpPr>
        <p:spPr/>
        <p:txBody>
          <a:bodyPr/>
          <a:lstStyle/>
          <a:p>
            <a:r>
              <a:rPr lang="en-US" dirty="0">
                <a:ea typeface="MS PGothic"/>
              </a:rPr>
              <a:t>Peer support for providers</a:t>
            </a:r>
            <a:endParaRPr lang="en-US" dirty="0"/>
          </a:p>
        </p:txBody>
      </p:sp>
      <p:sp>
        <p:nvSpPr>
          <p:cNvPr id="3" name="Content Placeholder 2">
            <a:extLst>
              <a:ext uri="{FF2B5EF4-FFF2-40B4-BE49-F238E27FC236}">
                <a16:creationId xmlns:a16="http://schemas.microsoft.com/office/drawing/2014/main" id="{291D5E3A-D205-A92C-0212-F19083449E3A}"/>
              </a:ext>
            </a:extLst>
          </p:cNvPr>
          <p:cNvSpPr>
            <a:spLocks noGrp="1"/>
          </p:cNvSpPr>
          <p:nvPr>
            <p:ph idx="1"/>
          </p:nvPr>
        </p:nvSpPr>
        <p:spPr/>
        <p:txBody>
          <a:bodyPr/>
          <a:lstStyle/>
          <a:p>
            <a:r>
              <a:rPr lang="en-US" sz="2400" dirty="0">
                <a:highlight>
                  <a:srgbClr val="C0C0C0"/>
                </a:highlight>
                <a:ea typeface="MS PGothic"/>
              </a:rPr>
              <a:t>[Sites add their own peer support information]</a:t>
            </a:r>
            <a:endParaRPr lang="en-US" sz="2400" dirty="0">
              <a:highlight>
                <a:srgbClr val="C0C0C0"/>
              </a:highlight>
            </a:endParaRPr>
          </a:p>
          <a:p>
            <a:r>
              <a:rPr lang="en-US" sz="2400" b="1" dirty="0">
                <a:ea typeface="MS PGothic"/>
              </a:rPr>
              <a:t>Virtual Peer Support Network: </a:t>
            </a:r>
            <a:r>
              <a:rPr lang="en-US" sz="2400" dirty="0">
                <a:ea typeface="MS PGothic"/>
              </a:rPr>
              <a:t>The Network connects health care professionals to one-one emotional support from a peer. The Betsy Lehman Center offers this free, confidential and virtual resource to providers in MA.</a:t>
            </a:r>
          </a:p>
          <a:p>
            <a:pPr marL="0" indent="0">
              <a:buNone/>
            </a:pPr>
            <a:r>
              <a:rPr lang="en-US" sz="2400" i="1" dirty="0">
                <a:ea typeface="MS PGothic"/>
              </a:rPr>
              <a:t>	Learn more: </a:t>
            </a:r>
            <a:r>
              <a:rPr lang="en-US" sz="2400" i="1" dirty="0">
                <a:ea typeface="MS PGothic"/>
                <a:hlinkClick r:id="rId2"/>
              </a:rPr>
              <a:t>Virtual Peer Support Network</a:t>
            </a:r>
            <a:endParaRPr lang="en-US" sz="2400" i="1" dirty="0">
              <a:ea typeface="MS PGothic"/>
            </a:endParaRPr>
          </a:p>
          <a:p>
            <a:endParaRPr lang="en-US" sz="2800" b="1" dirty="0"/>
          </a:p>
          <a:p>
            <a:endParaRPr lang="en-US" sz="2800" dirty="0"/>
          </a:p>
        </p:txBody>
      </p:sp>
      <p:sp>
        <p:nvSpPr>
          <p:cNvPr id="4" name="Slide Number Placeholder 3">
            <a:extLst>
              <a:ext uri="{FF2B5EF4-FFF2-40B4-BE49-F238E27FC236}">
                <a16:creationId xmlns:a16="http://schemas.microsoft.com/office/drawing/2014/main" id="{1A3861A4-AC21-BE5C-9153-5B64F1B4D4D2}"/>
              </a:ext>
            </a:extLst>
          </p:cNvPr>
          <p:cNvSpPr>
            <a:spLocks noGrp="1"/>
          </p:cNvSpPr>
          <p:nvPr>
            <p:ph type="sldNum" sz="quarter" idx="10"/>
          </p:nvPr>
        </p:nvSpPr>
        <p:spPr/>
        <p:txBody>
          <a:bodyPr/>
          <a:lstStyle/>
          <a:p>
            <a:pPr>
              <a:defRPr/>
            </a:pPr>
            <a:fld id="{D3B99B09-02C4-4618-8BF1-F55510757804}" type="slidenum">
              <a:rPr lang="en-US" altLang="en-US" smtClean="0"/>
              <a:pPr>
                <a:defRPr/>
              </a:pPr>
              <a:t>19</a:t>
            </a:fld>
            <a:endParaRPr lang="en-US" altLang="en-US"/>
          </a:p>
        </p:txBody>
      </p:sp>
    </p:spTree>
    <p:extLst>
      <p:ext uri="{BB962C8B-B14F-4D97-AF65-F5344CB8AC3E}">
        <p14:creationId xmlns:p14="http://schemas.microsoft.com/office/powerpoint/2010/main" val="2750957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40787DE-3BDB-F705-47F2-EFBEEB19F153}"/>
              </a:ext>
            </a:extLst>
          </p:cNvPr>
          <p:cNvSpPr>
            <a:spLocks noGrp="1"/>
          </p:cNvSpPr>
          <p:nvPr>
            <p:ph type="sldNum" sz="quarter" idx="10"/>
          </p:nvPr>
        </p:nvSpPr>
        <p:spPr/>
        <p:txBody>
          <a:bodyPr/>
          <a:lstStyle/>
          <a:p>
            <a:pPr>
              <a:defRPr/>
            </a:pPr>
            <a:fld id="{A8568E0D-40EB-4D7C-BCCC-1906CA830F47}" type="slidenum">
              <a:rPr lang="en-US" altLang="en-US" smtClean="0"/>
              <a:pPr>
                <a:defRPr/>
              </a:pPr>
              <a:t>2</a:t>
            </a:fld>
            <a:endParaRPr lang="en-US" altLang="en-US"/>
          </a:p>
        </p:txBody>
      </p:sp>
      <p:sp>
        <p:nvSpPr>
          <p:cNvPr id="2" name="Title 1">
            <a:extLst>
              <a:ext uri="{FF2B5EF4-FFF2-40B4-BE49-F238E27FC236}">
                <a16:creationId xmlns:a16="http://schemas.microsoft.com/office/drawing/2014/main" id="{9518F085-5ADB-AFE9-AB75-769D6BD1F4B4}"/>
              </a:ext>
            </a:extLst>
          </p:cNvPr>
          <p:cNvSpPr>
            <a:spLocks noGrp="1"/>
          </p:cNvSpPr>
          <p:nvPr>
            <p:ph type="ctrTitle"/>
          </p:nvPr>
        </p:nvSpPr>
        <p:spPr/>
        <p:txBody>
          <a:bodyPr/>
          <a:lstStyle/>
          <a:p>
            <a:r>
              <a:rPr lang="en-US"/>
              <a:t>Background </a:t>
            </a:r>
          </a:p>
        </p:txBody>
      </p:sp>
      <p:sp>
        <p:nvSpPr>
          <p:cNvPr id="3" name="Subtitle 2">
            <a:extLst>
              <a:ext uri="{FF2B5EF4-FFF2-40B4-BE49-F238E27FC236}">
                <a16:creationId xmlns:a16="http://schemas.microsoft.com/office/drawing/2014/main" id="{D47C03CB-7D43-B49E-F8E1-463E78BC6353}"/>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486500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4D410C5-DB18-7DB4-DF73-72E4CCB549A9}"/>
              </a:ext>
            </a:extLst>
          </p:cNvPr>
          <p:cNvSpPr>
            <a:spLocks noGrp="1"/>
          </p:cNvSpPr>
          <p:nvPr>
            <p:ph type="sldNum" sz="quarter" idx="10"/>
          </p:nvPr>
        </p:nvSpPr>
        <p:spPr/>
        <p:txBody>
          <a:bodyPr/>
          <a:lstStyle/>
          <a:p>
            <a:pPr>
              <a:defRPr/>
            </a:pPr>
            <a:fld id="{A8568E0D-40EB-4D7C-BCCC-1906CA830F47}" type="slidenum">
              <a:rPr lang="en-US" altLang="en-US" smtClean="0"/>
              <a:pPr>
                <a:defRPr/>
              </a:pPr>
              <a:t>20</a:t>
            </a:fld>
            <a:endParaRPr lang="en-US" altLang="en-US"/>
          </a:p>
        </p:txBody>
      </p:sp>
      <p:sp>
        <p:nvSpPr>
          <p:cNvPr id="2" name="Title 1">
            <a:extLst>
              <a:ext uri="{FF2B5EF4-FFF2-40B4-BE49-F238E27FC236}">
                <a16:creationId xmlns:a16="http://schemas.microsoft.com/office/drawing/2014/main" id="{C3ECD3F3-A6B1-CF52-8BEB-B0C66D2A75EE}"/>
              </a:ext>
            </a:extLst>
          </p:cNvPr>
          <p:cNvSpPr>
            <a:spLocks noGrp="1"/>
          </p:cNvSpPr>
          <p:nvPr>
            <p:ph type="ctrTitle"/>
          </p:nvPr>
        </p:nvSpPr>
        <p:spPr/>
        <p:txBody>
          <a:bodyPr/>
          <a:lstStyle/>
          <a:p>
            <a:r>
              <a:rPr lang="en-US" dirty="0"/>
              <a:t>Additional resources </a:t>
            </a:r>
          </a:p>
        </p:txBody>
      </p:sp>
      <p:sp>
        <p:nvSpPr>
          <p:cNvPr id="3" name="Subtitle 2">
            <a:extLst>
              <a:ext uri="{FF2B5EF4-FFF2-40B4-BE49-F238E27FC236}">
                <a16:creationId xmlns:a16="http://schemas.microsoft.com/office/drawing/2014/main" id="{9ADCFD7C-C987-EF5E-ACDE-7D75B66B57D1}"/>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9562772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048AA5-C532-4DE4-F89E-82CA2DBA57BD}"/>
              </a:ext>
            </a:extLst>
          </p:cNvPr>
          <p:cNvSpPr>
            <a:spLocks noGrp="1"/>
          </p:cNvSpPr>
          <p:nvPr>
            <p:ph type="title"/>
          </p:nvPr>
        </p:nvSpPr>
        <p:spPr/>
        <p:txBody>
          <a:bodyPr/>
          <a:lstStyle/>
          <a:p>
            <a:r>
              <a:rPr lang="en-US" dirty="0"/>
              <a:t>More information on </a:t>
            </a:r>
            <a:r>
              <a:rPr lang="en-US" dirty="0" err="1"/>
              <a:t>CARe</a:t>
            </a:r>
            <a:r>
              <a:rPr lang="en-US" dirty="0"/>
              <a:t> </a:t>
            </a:r>
          </a:p>
        </p:txBody>
      </p:sp>
      <p:sp>
        <p:nvSpPr>
          <p:cNvPr id="3" name="Content Placeholder 2">
            <a:extLst>
              <a:ext uri="{FF2B5EF4-FFF2-40B4-BE49-F238E27FC236}">
                <a16:creationId xmlns:a16="http://schemas.microsoft.com/office/drawing/2014/main" id="{98FB4193-5ABF-F3B9-87DE-94142409A852}"/>
              </a:ext>
            </a:extLst>
          </p:cNvPr>
          <p:cNvSpPr>
            <a:spLocks noGrp="1"/>
          </p:cNvSpPr>
          <p:nvPr>
            <p:ph idx="1"/>
          </p:nvPr>
        </p:nvSpPr>
        <p:spPr/>
        <p:txBody>
          <a:bodyPr/>
          <a:lstStyle/>
          <a:p>
            <a:r>
              <a:rPr lang="en-US" dirty="0">
                <a:ea typeface="MS PGothic"/>
              </a:rPr>
              <a:t>Visit the </a:t>
            </a:r>
            <a:r>
              <a:rPr lang="en-US" dirty="0" err="1">
                <a:ea typeface="MS PGothic"/>
              </a:rPr>
              <a:t>CARe</a:t>
            </a:r>
            <a:r>
              <a:rPr lang="en-US" dirty="0">
                <a:ea typeface="MS PGothic"/>
              </a:rPr>
              <a:t> website</a:t>
            </a:r>
          </a:p>
          <a:p>
            <a:pPr marL="342900" lvl="1" indent="0">
              <a:buNone/>
            </a:pPr>
            <a:r>
              <a:rPr lang="en-US" sz="2400" i="1" dirty="0">
                <a:ea typeface="MS PGothic"/>
              </a:rPr>
              <a:t>Information, research, best practices and tools related to </a:t>
            </a:r>
            <a:r>
              <a:rPr lang="en-US" sz="2400" i="1" dirty="0" err="1">
                <a:ea typeface="MS PGothic"/>
              </a:rPr>
              <a:t>CARe</a:t>
            </a:r>
            <a:r>
              <a:rPr lang="en-US" sz="2400" i="1" dirty="0">
                <a:ea typeface="MS PGothic"/>
              </a:rPr>
              <a:t>: </a:t>
            </a:r>
            <a:br>
              <a:rPr lang="en-US" sz="2400" i="1" dirty="0">
                <a:ea typeface="MS PGothic"/>
              </a:rPr>
            </a:br>
            <a:r>
              <a:rPr lang="en-US" sz="2400" i="1" dirty="0">
                <a:ea typeface="MS PGothic"/>
                <a:hlinkClick r:id="rId2"/>
              </a:rPr>
              <a:t>Communication, Apology and Resolution (CARe)</a:t>
            </a:r>
            <a:endParaRPr lang="en-US" sz="2400" i="1" dirty="0">
              <a:ea typeface="MS PGothic"/>
            </a:endParaRPr>
          </a:p>
          <a:p>
            <a:pPr marL="342900" lvl="1" indent="0">
              <a:buNone/>
            </a:pPr>
            <a:endParaRPr lang="en-US" i="1" dirty="0">
              <a:ea typeface="MS PGothic"/>
            </a:endParaRPr>
          </a:p>
          <a:p>
            <a:r>
              <a:rPr lang="en-US" dirty="0"/>
              <a:t>Contact us </a:t>
            </a:r>
          </a:p>
          <a:p>
            <a:pPr marL="342900" lvl="1" indent="0">
              <a:buNone/>
            </a:pPr>
            <a:r>
              <a:rPr lang="en-US" sz="2400" i="1" dirty="0">
                <a:ea typeface="MS PGothic"/>
              </a:rPr>
              <a:t>Melinda Van Niel, MBA, CPHRM, Director of </a:t>
            </a:r>
            <a:r>
              <a:rPr lang="en-US" sz="2400" i="1" dirty="0" err="1">
                <a:ea typeface="MS PGothic"/>
              </a:rPr>
              <a:t>CARe</a:t>
            </a:r>
            <a:r>
              <a:rPr lang="en-US" sz="2400" i="1" dirty="0">
                <a:ea typeface="MS PGothic"/>
              </a:rPr>
              <a:t> Programs, Betsy Lehman Center</a:t>
            </a:r>
          </a:p>
          <a:p>
            <a:pPr marL="342900" lvl="1" indent="0">
              <a:spcBef>
                <a:spcPts val="0"/>
              </a:spcBef>
              <a:buNone/>
            </a:pPr>
            <a:r>
              <a:rPr lang="en-US" sz="2400" i="1" dirty="0">
                <a:ea typeface="MS PGothic"/>
                <a:hlinkClick r:id="rId3"/>
              </a:rPr>
              <a:t>Melinda.VanNiel@BetsyLehmanCenterMA.gov</a:t>
            </a:r>
            <a:r>
              <a:rPr lang="en-US" sz="2400" i="1" dirty="0">
                <a:ea typeface="MS PGothic"/>
              </a:rPr>
              <a:t> </a:t>
            </a:r>
          </a:p>
        </p:txBody>
      </p:sp>
      <p:sp>
        <p:nvSpPr>
          <p:cNvPr id="4" name="Slide Number Placeholder 3">
            <a:extLst>
              <a:ext uri="{FF2B5EF4-FFF2-40B4-BE49-F238E27FC236}">
                <a16:creationId xmlns:a16="http://schemas.microsoft.com/office/drawing/2014/main" id="{A783A336-30B8-960A-BC95-BABE9659712D}"/>
              </a:ext>
            </a:extLst>
          </p:cNvPr>
          <p:cNvSpPr>
            <a:spLocks noGrp="1"/>
          </p:cNvSpPr>
          <p:nvPr>
            <p:ph type="sldNum" sz="quarter" idx="10"/>
          </p:nvPr>
        </p:nvSpPr>
        <p:spPr/>
        <p:txBody>
          <a:bodyPr/>
          <a:lstStyle/>
          <a:p>
            <a:pPr>
              <a:defRPr/>
            </a:pPr>
            <a:fld id="{D3B99B09-02C4-4618-8BF1-F55510757804}" type="slidenum">
              <a:rPr lang="en-US" altLang="en-US" smtClean="0"/>
              <a:pPr>
                <a:defRPr/>
              </a:pPr>
              <a:t>21</a:t>
            </a:fld>
            <a:endParaRPr lang="en-US" altLang="en-US"/>
          </a:p>
        </p:txBody>
      </p:sp>
    </p:spTree>
    <p:extLst>
      <p:ext uri="{BB962C8B-B14F-4D97-AF65-F5344CB8AC3E}">
        <p14:creationId xmlns:p14="http://schemas.microsoft.com/office/powerpoint/2010/main" val="38924159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82ACAA-3BE5-1649-8A5D-2014FBB910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8E1465-19E7-83A1-A65F-6A5E86F311D2}"/>
              </a:ext>
            </a:extLst>
          </p:cNvPr>
          <p:cNvSpPr>
            <a:spLocks noGrp="1"/>
          </p:cNvSpPr>
          <p:nvPr>
            <p:ph type="title"/>
          </p:nvPr>
        </p:nvSpPr>
        <p:spPr/>
        <p:txBody>
          <a:bodyPr/>
          <a:lstStyle/>
          <a:p>
            <a:r>
              <a:rPr lang="en-US"/>
              <a:t>Betsy Lehman Center and </a:t>
            </a:r>
            <a:r>
              <a:rPr lang="en-US" err="1"/>
              <a:t>CARe</a:t>
            </a:r>
            <a:endParaRPr lang="en-US"/>
          </a:p>
        </p:txBody>
      </p:sp>
      <p:sp>
        <p:nvSpPr>
          <p:cNvPr id="4" name="Slide Number Placeholder 3">
            <a:extLst>
              <a:ext uri="{FF2B5EF4-FFF2-40B4-BE49-F238E27FC236}">
                <a16:creationId xmlns:a16="http://schemas.microsoft.com/office/drawing/2014/main" id="{7B36F949-E97A-EBF3-1BFB-4707A6185E7E}"/>
              </a:ext>
            </a:extLst>
          </p:cNvPr>
          <p:cNvSpPr>
            <a:spLocks noGrp="1"/>
          </p:cNvSpPr>
          <p:nvPr>
            <p:ph type="sldNum" sz="quarter" idx="10"/>
          </p:nvPr>
        </p:nvSpPr>
        <p:spPr/>
        <p:txBody>
          <a:bodyPr/>
          <a:lstStyle/>
          <a:p>
            <a:pPr>
              <a:defRPr/>
            </a:pPr>
            <a:fld id="{D3B99B09-02C4-4618-8BF1-F55510757804}" type="slidenum">
              <a:rPr lang="en-US" altLang="en-US" smtClean="0"/>
              <a:pPr>
                <a:defRPr/>
              </a:pPr>
              <a:t>22</a:t>
            </a:fld>
            <a:endParaRPr lang="en-US" altLang="en-US"/>
          </a:p>
        </p:txBody>
      </p:sp>
      <p:graphicFrame>
        <p:nvGraphicFramePr>
          <p:cNvPr id="10" name="Table 9">
            <a:extLst>
              <a:ext uri="{FF2B5EF4-FFF2-40B4-BE49-F238E27FC236}">
                <a16:creationId xmlns:a16="http://schemas.microsoft.com/office/drawing/2014/main" id="{736E6488-2297-11C3-5A02-404F389FA16F}"/>
              </a:ext>
            </a:extLst>
          </p:cNvPr>
          <p:cNvGraphicFramePr>
            <a:graphicFrameLocks noGrp="1"/>
          </p:cNvGraphicFramePr>
          <p:nvPr>
            <p:extLst>
              <p:ext uri="{D42A27DB-BD31-4B8C-83A1-F6EECF244321}">
                <p14:modId xmlns:p14="http://schemas.microsoft.com/office/powerpoint/2010/main" val="3009156050"/>
              </p:ext>
            </p:extLst>
          </p:nvPr>
        </p:nvGraphicFramePr>
        <p:xfrm>
          <a:off x="609600" y="1400175"/>
          <a:ext cx="10972800" cy="4221480"/>
        </p:xfrm>
        <a:graphic>
          <a:graphicData uri="http://schemas.openxmlformats.org/drawingml/2006/table">
            <a:tbl>
              <a:tblPr firstRow="1" bandRow="1">
                <a:tableStyleId>{5C22544A-7EE6-4342-B048-85BDC9FD1C3A}</a:tableStyleId>
              </a:tblPr>
              <a:tblGrid>
                <a:gridCol w="2389239">
                  <a:extLst>
                    <a:ext uri="{9D8B030D-6E8A-4147-A177-3AD203B41FA5}">
                      <a16:colId xmlns:a16="http://schemas.microsoft.com/office/drawing/2014/main" val="1884439311"/>
                    </a:ext>
                  </a:extLst>
                </a:gridCol>
                <a:gridCol w="8583561">
                  <a:extLst>
                    <a:ext uri="{9D8B030D-6E8A-4147-A177-3AD203B41FA5}">
                      <a16:colId xmlns:a16="http://schemas.microsoft.com/office/drawing/2014/main" val="169123571"/>
                    </a:ext>
                  </a:extLst>
                </a:gridCol>
              </a:tblGrid>
              <a:tr h="0">
                <a:tc>
                  <a:txBody>
                    <a:bodyPr/>
                    <a:lstStyle/>
                    <a:p>
                      <a:r>
                        <a:rPr lang="en-US" sz="2000" dirty="0">
                          <a:solidFill>
                            <a:srgbClr val="535353"/>
                          </a:solidFill>
                        </a:rPr>
                        <a:t>DATA </a:t>
                      </a:r>
                      <a:br>
                        <a:rPr lang="en-US" sz="2000" dirty="0">
                          <a:solidFill>
                            <a:srgbClr val="535353"/>
                          </a:solidFill>
                        </a:rPr>
                      </a:br>
                      <a:r>
                        <a:rPr lang="en-US" sz="2000" dirty="0">
                          <a:solidFill>
                            <a:srgbClr val="535353"/>
                          </a:solidFill>
                        </a:rPr>
                        <a:t>SHARING</a:t>
                      </a:r>
                    </a:p>
                  </a:txBody>
                  <a:tcPr marT="182880" marB="182880" anchor="ctr">
                    <a:lnB w="12700" cap="flat" cmpd="sng" algn="ctr">
                      <a:solidFill>
                        <a:schemeClr val="bg1">
                          <a:lumMod val="65000"/>
                        </a:schemeClr>
                      </a:solidFill>
                      <a:prstDash val="solid"/>
                      <a:round/>
                      <a:headEnd type="none" w="med" len="med"/>
                      <a:tailEnd type="none" w="med" len="med"/>
                    </a:lnB>
                    <a:noFill/>
                  </a:tcPr>
                </a:tc>
                <a:tc>
                  <a:txBody>
                    <a:bodyPr/>
                    <a:lstStyle/>
                    <a:p>
                      <a:pPr marL="285750" indent="-285750">
                        <a:spcAft>
                          <a:spcPts val="600"/>
                        </a:spcAft>
                        <a:buFont typeface="Arial" panose="020B0604020202020204" pitchFamily="34" charset="0"/>
                        <a:buChar char="•"/>
                      </a:pPr>
                      <a:r>
                        <a:rPr lang="en-US" sz="2000" b="0" dirty="0">
                          <a:solidFill>
                            <a:srgbClr val="535353"/>
                          </a:solidFill>
                        </a:rPr>
                        <a:t>As a </a:t>
                      </a:r>
                      <a:r>
                        <a:rPr lang="en-US" sz="2000" b="0" dirty="0" err="1">
                          <a:solidFill>
                            <a:srgbClr val="535353"/>
                          </a:solidFill>
                        </a:rPr>
                        <a:t>CARe</a:t>
                      </a:r>
                      <a:r>
                        <a:rPr lang="en-US" sz="2000" b="0" dirty="0">
                          <a:solidFill>
                            <a:srgbClr val="535353"/>
                          </a:solidFill>
                        </a:rPr>
                        <a:t> member, data is reported to the Betsy Lehman Center twice a year: Q1&amp;2 in August, and Q3&amp;4 in February. </a:t>
                      </a:r>
                    </a:p>
                    <a:p>
                      <a:pPr marL="285750" indent="-285750">
                        <a:spcAft>
                          <a:spcPts val="600"/>
                        </a:spcAft>
                        <a:buFont typeface="Arial" panose="020B0604020202020204" pitchFamily="34" charset="0"/>
                        <a:buChar char="•"/>
                      </a:pPr>
                      <a:r>
                        <a:rPr lang="en-US" sz="2000" b="0" dirty="0">
                          <a:solidFill>
                            <a:srgbClr val="535353"/>
                          </a:solidFill>
                        </a:rPr>
                        <a:t>Data is collected from the tracking sheet and reported in aggregate. </a:t>
                      </a:r>
                      <a:r>
                        <a:rPr lang="en-US" sz="2000" b="0" dirty="0">
                          <a:solidFill>
                            <a:srgbClr val="535353"/>
                          </a:solidFill>
                          <a:highlight>
                            <a:srgbClr val="C0C0C0"/>
                          </a:highlight>
                        </a:rPr>
                        <a:t>[If person in role for training will report this, add local link to your data reporting spreadsheet]</a:t>
                      </a:r>
                    </a:p>
                  </a:txBody>
                  <a:tcPr marT="182880" marB="182880" anchor="ctr">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877595336"/>
                  </a:ext>
                </a:extLst>
              </a:tr>
              <a:tr h="457622">
                <a:tc>
                  <a:txBody>
                    <a:bodyPr/>
                    <a:lstStyle/>
                    <a:p>
                      <a:r>
                        <a:rPr lang="en-US" sz="2000" b="1" dirty="0">
                          <a:solidFill>
                            <a:srgbClr val="535353"/>
                          </a:solidFill>
                        </a:rPr>
                        <a:t>LEARNING COMMUNITY</a:t>
                      </a:r>
                    </a:p>
                  </a:txBody>
                  <a:tcPr marT="182880" marB="182880" anchor="ct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marL="285750" marR="0" lvl="0" indent="-285750" algn="l" defTabSz="4572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2000" b="0" kern="1200" dirty="0">
                          <a:solidFill>
                            <a:srgbClr val="535353"/>
                          </a:solidFill>
                          <a:latin typeface="+mn-lt"/>
                          <a:ea typeface="+mn-ea"/>
                          <a:cs typeface="+mn-cs"/>
                        </a:rPr>
                        <a:t>The Center convenes a </a:t>
                      </a:r>
                      <a:r>
                        <a:rPr lang="en-US" sz="2000" b="0" kern="1200" dirty="0" err="1">
                          <a:solidFill>
                            <a:srgbClr val="535353"/>
                          </a:solidFill>
                          <a:latin typeface="+mn-lt"/>
                          <a:ea typeface="+mn-ea"/>
                          <a:cs typeface="+mn-cs"/>
                        </a:rPr>
                        <a:t>CARe</a:t>
                      </a:r>
                      <a:r>
                        <a:rPr lang="en-US" sz="2000" b="0" kern="1200" dirty="0">
                          <a:solidFill>
                            <a:srgbClr val="535353"/>
                          </a:solidFill>
                          <a:latin typeface="+mn-lt"/>
                          <a:ea typeface="+mn-ea"/>
                          <a:cs typeface="+mn-cs"/>
                        </a:rPr>
                        <a:t> Advisory Board and hosts discussion sessions – meetings for participant organizations to discuss challenges related to </a:t>
                      </a:r>
                      <a:r>
                        <a:rPr lang="en-US" sz="2000" b="0" kern="1200" dirty="0" err="1">
                          <a:solidFill>
                            <a:srgbClr val="535353"/>
                          </a:solidFill>
                          <a:latin typeface="+mn-lt"/>
                          <a:ea typeface="+mn-ea"/>
                          <a:cs typeface="+mn-cs"/>
                        </a:rPr>
                        <a:t>CARe</a:t>
                      </a:r>
                      <a:r>
                        <a:rPr lang="en-US" sz="2000" b="0" kern="1200" dirty="0">
                          <a:solidFill>
                            <a:srgbClr val="535353"/>
                          </a:solidFill>
                          <a:latin typeface="+mn-lt"/>
                          <a:ea typeface="+mn-ea"/>
                          <a:cs typeface="+mn-cs"/>
                        </a:rPr>
                        <a:t> – several times a year.</a:t>
                      </a:r>
                    </a:p>
                  </a:txBody>
                  <a:tcPr marT="182880" marB="182880" anchor="ct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198706175"/>
                  </a:ext>
                </a:extLst>
              </a:tr>
              <a:tr h="0">
                <a:tc>
                  <a:txBody>
                    <a:bodyPr/>
                    <a:lstStyle/>
                    <a:p>
                      <a:r>
                        <a:rPr lang="en-US" sz="2000" b="1" dirty="0">
                          <a:solidFill>
                            <a:srgbClr val="535353"/>
                          </a:solidFill>
                        </a:rPr>
                        <a:t>TOOLS AND RESOURCES</a:t>
                      </a:r>
                    </a:p>
                  </a:txBody>
                  <a:tcPr marT="182880" marB="182880" anchor="ct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marL="285750" marR="0" lvl="0" indent="-285750" algn="l" defTabSz="4572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2000" b="0" kern="1200" dirty="0">
                          <a:solidFill>
                            <a:srgbClr val="535353"/>
                          </a:solidFill>
                          <a:latin typeface="+mn-lt"/>
                          <a:ea typeface="+mn-ea"/>
                          <a:cs typeface="+mn-cs"/>
                        </a:rPr>
                        <a:t>The </a:t>
                      </a:r>
                      <a:r>
                        <a:rPr lang="en-US" sz="2000" b="0" kern="1200" dirty="0">
                          <a:solidFill>
                            <a:srgbClr val="535353"/>
                          </a:solidFill>
                          <a:latin typeface="+mn-lt"/>
                          <a:ea typeface="+mn-ea"/>
                          <a:cs typeface="+mn-cs"/>
                          <a:hlinkClick r:id="rId2"/>
                        </a:rPr>
                        <a:t>CARe Resource Library </a:t>
                      </a:r>
                      <a:r>
                        <a:rPr lang="en-US" sz="2000" b="0" kern="1200" dirty="0">
                          <a:solidFill>
                            <a:srgbClr val="535353"/>
                          </a:solidFill>
                          <a:latin typeface="+mn-lt"/>
                          <a:ea typeface="+mn-ea"/>
                          <a:cs typeface="+mn-cs"/>
                        </a:rPr>
                        <a:t>has extensive tools and resources free of charge.  </a:t>
                      </a:r>
                    </a:p>
                  </a:txBody>
                  <a:tcPr marT="182880" marB="182880" anchor="ct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3354314479"/>
                  </a:ext>
                </a:extLst>
              </a:tr>
            </a:tbl>
          </a:graphicData>
        </a:graphic>
      </p:graphicFrame>
    </p:spTree>
    <p:extLst>
      <p:ext uri="{BB962C8B-B14F-4D97-AF65-F5344CB8AC3E}">
        <p14:creationId xmlns:p14="http://schemas.microsoft.com/office/powerpoint/2010/main" val="19688920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05B9BFB-5380-0511-47F8-24BAEFE696CC}"/>
              </a:ext>
            </a:extLst>
          </p:cNvPr>
          <p:cNvSpPr>
            <a:spLocks noGrp="1"/>
          </p:cNvSpPr>
          <p:nvPr>
            <p:ph type="sldNum" sz="quarter" idx="10"/>
          </p:nvPr>
        </p:nvSpPr>
        <p:spPr>
          <a:prstGeom prst="rect">
            <a:avLst/>
          </a:prstGeom>
        </p:spPr>
        <p:txBody>
          <a:bodyPr/>
          <a:lstStyle/>
          <a:p>
            <a:pPr>
              <a:defRPr/>
            </a:pPr>
            <a:fld id="{D3B99B09-02C4-4618-8BF1-F55510757804}" type="slidenum">
              <a:rPr lang="en-US" altLang="en-US"/>
              <a:pPr>
                <a:defRPr/>
              </a:pPr>
              <a:t>23</a:t>
            </a:fld>
            <a:endParaRPr lang="en-US" altLang="en-US"/>
          </a:p>
        </p:txBody>
      </p:sp>
      <p:sp>
        <p:nvSpPr>
          <p:cNvPr id="2" name="Title 1">
            <a:extLst>
              <a:ext uri="{FF2B5EF4-FFF2-40B4-BE49-F238E27FC236}">
                <a16:creationId xmlns:a16="http://schemas.microsoft.com/office/drawing/2014/main" id="{97E4310A-944F-E160-AC84-BB4127F3DCA7}"/>
              </a:ext>
            </a:extLst>
          </p:cNvPr>
          <p:cNvSpPr>
            <a:spLocks noGrp="1"/>
          </p:cNvSpPr>
          <p:nvPr>
            <p:ph type="ctrTitle"/>
          </p:nvPr>
        </p:nvSpPr>
        <p:spPr/>
        <p:txBody>
          <a:bodyPr/>
          <a:lstStyle/>
          <a:p>
            <a:r>
              <a:rPr lang="en-US">
                <a:ea typeface="MS PGothic"/>
              </a:rPr>
              <a:t>Appendix</a:t>
            </a:r>
            <a:endParaRPr lang="en-US"/>
          </a:p>
        </p:txBody>
      </p:sp>
      <p:sp>
        <p:nvSpPr>
          <p:cNvPr id="3" name="Content Placeholder 2">
            <a:extLst>
              <a:ext uri="{FF2B5EF4-FFF2-40B4-BE49-F238E27FC236}">
                <a16:creationId xmlns:a16="http://schemas.microsoft.com/office/drawing/2014/main" id="{C1033DFD-CE73-7AF4-8095-CB0CC46DC102}"/>
              </a:ext>
            </a:extLst>
          </p:cNvPr>
          <p:cNvSpPr>
            <a:spLocks noGrp="1"/>
          </p:cNvSpPr>
          <p:nvPr>
            <p:ph type="subTitle" idx="1"/>
          </p:nvPr>
        </p:nvSpPr>
        <p:spPr>
          <a:xfrm>
            <a:off x="1278318" y="3367339"/>
            <a:ext cx="6377702" cy="1048161"/>
          </a:xfrm>
        </p:spPr>
        <p:txBody>
          <a:bodyPr>
            <a:normAutofit/>
          </a:bodyPr>
          <a:lstStyle/>
          <a:p>
            <a:endParaRPr lang="en-US" sz="2000" i="1"/>
          </a:p>
        </p:txBody>
      </p:sp>
    </p:spTree>
    <p:extLst>
      <p:ext uri="{BB962C8B-B14F-4D97-AF65-F5344CB8AC3E}">
        <p14:creationId xmlns:p14="http://schemas.microsoft.com/office/powerpoint/2010/main" val="33947430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Articles</a:t>
            </a:r>
          </a:p>
        </p:txBody>
      </p:sp>
      <p:sp>
        <p:nvSpPr>
          <p:cNvPr id="3" name="Content Placeholder 2"/>
          <p:cNvSpPr>
            <a:spLocks noGrp="1"/>
          </p:cNvSpPr>
          <p:nvPr>
            <p:ph idx="1"/>
          </p:nvPr>
        </p:nvSpPr>
        <p:spPr/>
        <p:txBody>
          <a:bodyPr>
            <a:normAutofit/>
          </a:bodyPr>
          <a:lstStyle/>
          <a:p>
            <a:pPr>
              <a:spcBef>
                <a:spcPts val="1400"/>
              </a:spcBef>
            </a:pPr>
            <a:r>
              <a:rPr lang="en-US" sz="2200" dirty="0"/>
              <a:t>Data addressing success factors:</a:t>
            </a:r>
            <a:br>
              <a:rPr lang="en-US" sz="2200" dirty="0"/>
            </a:br>
            <a:r>
              <a:rPr lang="en-US" sz="2200" dirty="0">
                <a:hlinkClick r:id="rId3"/>
              </a:rPr>
              <a:t>https://qualitysafety.bmj.com/content/early/2020/01/20/bmjqs-2019-010296.long</a:t>
            </a:r>
            <a:endParaRPr lang="en-US" sz="2200" dirty="0"/>
          </a:p>
          <a:p>
            <a:pPr>
              <a:spcBef>
                <a:spcPts val="1400"/>
              </a:spcBef>
            </a:pPr>
            <a:r>
              <a:rPr lang="en-US" sz="2200" dirty="0"/>
              <a:t>Data addressing costs, claim numbers, and time to resolution, published November 2018:</a:t>
            </a:r>
            <a:br>
              <a:rPr lang="en-US" sz="2200" dirty="0"/>
            </a:br>
            <a:r>
              <a:rPr lang="en-US" sz="2200" dirty="0">
                <a:hlinkClick r:id="rId4"/>
              </a:rPr>
              <a:t>https://www.healthaffairs.org/doi/full/10.1377/hlthaff.2018.0720?url_ver=Z39.88-2003&amp;rfr_id=ori%3Arid%3Acrossr ef.org&amp;rfr_dat=cr_pub%3Dpubmed</a:t>
            </a:r>
            <a:r>
              <a:rPr lang="en-US" sz="2200" dirty="0"/>
              <a:t> </a:t>
            </a:r>
          </a:p>
          <a:p>
            <a:pPr>
              <a:spcBef>
                <a:spcPts val="1400"/>
              </a:spcBef>
            </a:pPr>
            <a:r>
              <a:rPr lang="en-US" sz="2200" dirty="0"/>
              <a:t>Data addressing claims numbers, provider satisfaction, and adherence published in Health Affairs in 2017:</a:t>
            </a:r>
            <a:br>
              <a:rPr lang="en-US" sz="2200" dirty="0"/>
            </a:br>
            <a:r>
              <a:rPr lang="en-US" sz="2200" dirty="0">
                <a:hlinkClick r:id="rId5"/>
              </a:rPr>
              <a:t>http://www.healthaffairs.org/doi/10.1377/hlthaff.2017.0320</a:t>
            </a:r>
            <a:endParaRPr lang="en-US" sz="2200" dirty="0"/>
          </a:p>
          <a:p>
            <a:pPr>
              <a:spcBef>
                <a:spcPts val="1400"/>
              </a:spcBef>
            </a:pPr>
            <a:r>
              <a:rPr lang="en-US" sz="2200" dirty="0"/>
              <a:t>Data regarding patients and medical error in Massachusetts:</a:t>
            </a:r>
            <a:br>
              <a:rPr lang="en-US" sz="2200" dirty="0"/>
            </a:br>
            <a:r>
              <a:rPr lang="en-US" sz="2200" dirty="0">
                <a:hlinkClick r:id="rId6"/>
              </a:rPr>
              <a:t>https://www.betsylehmancenterma.gov/research/costofme</a:t>
            </a:r>
            <a:r>
              <a:rPr lang="en-US" sz="2200" dirty="0"/>
              <a:t> </a:t>
            </a:r>
          </a:p>
        </p:txBody>
      </p:sp>
    </p:spTree>
    <p:extLst>
      <p:ext uri="{BB962C8B-B14F-4D97-AF65-F5344CB8AC3E}">
        <p14:creationId xmlns:p14="http://schemas.microsoft.com/office/powerpoint/2010/main" val="2573530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DA8EF-923F-0DDD-BD9A-5F2ADC7CAE7A}"/>
              </a:ext>
            </a:extLst>
          </p:cNvPr>
          <p:cNvSpPr>
            <a:spLocks noGrp="1"/>
          </p:cNvSpPr>
          <p:nvPr>
            <p:ph type="title"/>
          </p:nvPr>
        </p:nvSpPr>
        <p:spPr/>
        <p:txBody>
          <a:bodyPr/>
          <a:lstStyle/>
          <a:p>
            <a:r>
              <a:rPr lang="en-US" dirty="0">
                <a:highlight>
                  <a:srgbClr val="C0C0C0"/>
                </a:highlight>
                <a:ea typeface="MS PGothic"/>
              </a:rPr>
              <a:t>[Facility name] </a:t>
            </a:r>
            <a:r>
              <a:rPr lang="en-US" dirty="0" err="1">
                <a:ea typeface="MS PGothic"/>
              </a:rPr>
              <a:t>CARe</a:t>
            </a:r>
            <a:r>
              <a:rPr lang="en-US" dirty="0">
                <a:ea typeface="MS PGothic"/>
              </a:rPr>
              <a:t> Information</a:t>
            </a:r>
            <a:endParaRPr lang="en-US" dirty="0"/>
          </a:p>
        </p:txBody>
      </p:sp>
      <p:sp>
        <p:nvSpPr>
          <p:cNvPr id="3" name="Content Placeholder 2">
            <a:extLst>
              <a:ext uri="{FF2B5EF4-FFF2-40B4-BE49-F238E27FC236}">
                <a16:creationId xmlns:a16="http://schemas.microsoft.com/office/drawing/2014/main" id="{CD40F6D7-67B0-D10B-9AC3-114E2F5D6FD3}"/>
              </a:ext>
            </a:extLst>
          </p:cNvPr>
          <p:cNvSpPr>
            <a:spLocks noGrp="1"/>
          </p:cNvSpPr>
          <p:nvPr>
            <p:ph idx="1"/>
          </p:nvPr>
        </p:nvSpPr>
        <p:spPr/>
        <p:txBody>
          <a:bodyPr/>
          <a:lstStyle/>
          <a:p>
            <a:r>
              <a:rPr lang="en-US" dirty="0">
                <a:highlight>
                  <a:srgbClr val="C0C0C0"/>
                </a:highlight>
                <a:ea typeface="MS PGothic"/>
              </a:rPr>
              <a:t>Insert facility background information</a:t>
            </a:r>
          </a:p>
          <a:p>
            <a:pPr lvl="1"/>
            <a:r>
              <a:rPr lang="en-US" dirty="0">
                <a:highlight>
                  <a:srgbClr val="C0C0C0"/>
                </a:highlight>
                <a:ea typeface="MS PGothic"/>
              </a:rPr>
              <a:t>When hospital/facility joined </a:t>
            </a:r>
            <a:r>
              <a:rPr lang="en-US" dirty="0" err="1">
                <a:highlight>
                  <a:srgbClr val="C0C0C0"/>
                </a:highlight>
                <a:ea typeface="MS PGothic"/>
              </a:rPr>
              <a:t>CARe</a:t>
            </a:r>
            <a:endParaRPr lang="en-US" dirty="0">
              <a:highlight>
                <a:srgbClr val="C0C0C0"/>
              </a:highlight>
              <a:ea typeface="MS PGothic"/>
              <a:cs typeface="Calibri"/>
            </a:endParaRPr>
          </a:p>
          <a:p>
            <a:pPr lvl="1"/>
            <a:r>
              <a:rPr lang="en-US" dirty="0">
                <a:highlight>
                  <a:srgbClr val="C0C0C0"/>
                </a:highlight>
                <a:ea typeface="MS PGothic"/>
                <a:cs typeface="Calibri"/>
              </a:rPr>
              <a:t>Local  contacts and resource links (intranet pages)</a:t>
            </a:r>
            <a:endParaRPr lang="en-US" dirty="0">
              <a:highlight>
                <a:srgbClr val="C0C0C0"/>
              </a:highlight>
              <a:cs typeface="Calibri"/>
            </a:endParaRPr>
          </a:p>
          <a:p>
            <a:pPr lvl="1"/>
            <a:r>
              <a:rPr lang="en-US" dirty="0">
                <a:highlight>
                  <a:srgbClr val="C0C0C0"/>
                </a:highlight>
                <a:ea typeface="MS PGothic"/>
                <a:cs typeface="Calibri"/>
              </a:rPr>
              <a:t>Meeting times and goals re: </a:t>
            </a:r>
            <a:r>
              <a:rPr lang="en-US" dirty="0" err="1">
                <a:highlight>
                  <a:srgbClr val="C0C0C0"/>
                </a:highlight>
                <a:ea typeface="MS PGothic"/>
                <a:cs typeface="Calibri"/>
              </a:rPr>
              <a:t>CARe</a:t>
            </a:r>
            <a:endParaRPr lang="en-US" dirty="0" err="1">
              <a:highlight>
                <a:srgbClr val="C0C0C0"/>
              </a:highlight>
              <a:cs typeface="Calibri"/>
            </a:endParaRPr>
          </a:p>
        </p:txBody>
      </p:sp>
      <p:sp>
        <p:nvSpPr>
          <p:cNvPr id="4" name="Slide Number Placeholder 3">
            <a:extLst>
              <a:ext uri="{FF2B5EF4-FFF2-40B4-BE49-F238E27FC236}">
                <a16:creationId xmlns:a16="http://schemas.microsoft.com/office/drawing/2014/main" id="{1EF28F32-8974-57F9-1EF2-0529C984F88D}"/>
              </a:ext>
            </a:extLst>
          </p:cNvPr>
          <p:cNvSpPr>
            <a:spLocks noGrp="1"/>
          </p:cNvSpPr>
          <p:nvPr>
            <p:ph type="sldNum" sz="quarter" idx="10"/>
          </p:nvPr>
        </p:nvSpPr>
        <p:spPr/>
        <p:txBody>
          <a:bodyPr/>
          <a:lstStyle/>
          <a:p>
            <a:pPr>
              <a:defRPr/>
            </a:pPr>
            <a:fld id="{D3B99B09-02C4-4618-8BF1-F55510757804}" type="slidenum">
              <a:rPr lang="en-US" altLang="en-US" smtClean="0"/>
              <a:pPr>
                <a:defRPr/>
              </a:pPr>
              <a:t>3</a:t>
            </a:fld>
            <a:endParaRPr lang="en-US" altLang="en-US"/>
          </a:p>
        </p:txBody>
      </p:sp>
    </p:spTree>
    <p:extLst>
      <p:ext uri="{BB962C8B-B14F-4D97-AF65-F5344CB8AC3E}">
        <p14:creationId xmlns:p14="http://schemas.microsoft.com/office/powerpoint/2010/main" val="3182102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3E5EC7-F107-DB16-3F1E-C72F37C334A3}"/>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D4B7614-C4E3-1818-E0CB-B3B86C166801}"/>
              </a:ext>
            </a:extLst>
          </p:cNvPr>
          <p:cNvSpPr>
            <a:spLocks noGrp="1"/>
          </p:cNvSpPr>
          <p:nvPr>
            <p:ph type="sldNum" sz="quarter" idx="10"/>
          </p:nvPr>
        </p:nvSpPr>
        <p:spPr/>
        <p:txBody>
          <a:bodyPr/>
          <a:lstStyle/>
          <a:p>
            <a:pPr>
              <a:defRPr/>
            </a:pPr>
            <a:fld id="{A8568E0D-40EB-4D7C-BCCC-1906CA830F47}" type="slidenum">
              <a:rPr lang="en-US" altLang="en-US" smtClean="0"/>
              <a:pPr>
                <a:defRPr/>
              </a:pPr>
              <a:t>4</a:t>
            </a:fld>
            <a:endParaRPr lang="en-US" altLang="en-US"/>
          </a:p>
        </p:txBody>
      </p:sp>
      <p:sp>
        <p:nvSpPr>
          <p:cNvPr id="2" name="Title 1">
            <a:extLst>
              <a:ext uri="{FF2B5EF4-FFF2-40B4-BE49-F238E27FC236}">
                <a16:creationId xmlns:a16="http://schemas.microsoft.com/office/drawing/2014/main" id="{961225C2-E109-EEE1-D509-7950505A2FA2}"/>
              </a:ext>
            </a:extLst>
          </p:cNvPr>
          <p:cNvSpPr>
            <a:spLocks noGrp="1"/>
          </p:cNvSpPr>
          <p:nvPr>
            <p:ph type="ctrTitle"/>
          </p:nvPr>
        </p:nvSpPr>
        <p:spPr/>
        <p:txBody>
          <a:bodyPr/>
          <a:lstStyle/>
          <a:p>
            <a:r>
              <a:rPr lang="en-US"/>
              <a:t>About </a:t>
            </a:r>
            <a:r>
              <a:rPr lang="en-US" err="1"/>
              <a:t>CARe</a:t>
            </a:r>
            <a:r>
              <a:rPr lang="en-US"/>
              <a:t> </a:t>
            </a:r>
          </a:p>
        </p:txBody>
      </p:sp>
      <p:sp>
        <p:nvSpPr>
          <p:cNvPr id="3" name="Subtitle 2">
            <a:extLst>
              <a:ext uri="{FF2B5EF4-FFF2-40B4-BE49-F238E27FC236}">
                <a16:creationId xmlns:a16="http://schemas.microsoft.com/office/drawing/2014/main" id="{FC3AACB2-F588-E122-401B-1F3CC18E16FA}"/>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025207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77292-8C63-F9AD-6C7D-29C2791E7F61}"/>
              </a:ext>
            </a:extLst>
          </p:cNvPr>
          <p:cNvSpPr>
            <a:spLocks noGrp="1"/>
          </p:cNvSpPr>
          <p:nvPr>
            <p:ph type="title"/>
          </p:nvPr>
        </p:nvSpPr>
        <p:spPr/>
        <p:txBody>
          <a:bodyPr wrap="square" anchor="b">
            <a:normAutofit/>
          </a:bodyPr>
          <a:lstStyle/>
          <a:p>
            <a:r>
              <a:rPr lang="en-US" dirty="0">
                <a:ea typeface="MS PGothic"/>
              </a:rPr>
              <a:t>Communication, Apology and Resolution: The basics</a:t>
            </a:r>
          </a:p>
        </p:txBody>
      </p:sp>
      <p:graphicFrame>
        <p:nvGraphicFramePr>
          <p:cNvPr id="6" name="Content Placeholder 2">
            <a:extLst>
              <a:ext uri="{FF2B5EF4-FFF2-40B4-BE49-F238E27FC236}">
                <a16:creationId xmlns:a16="http://schemas.microsoft.com/office/drawing/2014/main" id="{11F0E4A4-3696-807C-F0A5-B610DC51C5D6}"/>
              </a:ext>
            </a:extLst>
          </p:cNvPr>
          <p:cNvGraphicFramePr>
            <a:graphicFrameLocks noGrp="1"/>
          </p:cNvGraphicFramePr>
          <p:nvPr>
            <p:ph idx="1"/>
            <p:extLst>
              <p:ext uri="{D42A27DB-BD31-4B8C-83A1-F6EECF244321}">
                <p14:modId xmlns:p14="http://schemas.microsoft.com/office/powerpoint/2010/main" val="2049943372"/>
              </p:ext>
            </p:extLst>
          </p:nvPr>
        </p:nvGraphicFramePr>
        <p:xfrm>
          <a:off x="609600" y="1410737"/>
          <a:ext cx="10972800" cy="47258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6E12F624-094E-8F11-9CBC-3E8C56646E85}"/>
              </a:ext>
            </a:extLst>
          </p:cNvPr>
          <p:cNvSpPr>
            <a:spLocks noGrp="1"/>
          </p:cNvSpPr>
          <p:nvPr>
            <p:ph type="sldNum" sz="quarter" idx="10"/>
          </p:nvPr>
        </p:nvSpPr>
        <p:spPr/>
        <p:txBody>
          <a:bodyPr wrap="square" anchor="ctr">
            <a:normAutofit/>
          </a:bodyPr>
          <a:lstStyle/>
          <a:p>
            <a:pPr>
              <a:spcAft>
                <a:spcPts val="600"/>
              </a:spcAft>
              <a:defRPr/>
            </a:pPr>
            <a:fld id="{D3B99B09-02C4-4618-8BF1-F55510757804}" type="slidenum">
              <a:rPr lang="en-US" altLang="en-US"/>
              <a:pPr>
                <a:spcAft>
                  <a:spcPts val="600"/>
                </a:spcAft>
                <a:defRPr/>
              </a:pPr>
              <a:t>5</a:t>
            </a:fld>
            <a:endParaRPr lang="en-US" altLang="en-US"/>
          </a:p>
        </p:txBody>
      </p:sp>
    </p:spTree>
    <p:extLst>
      <p:ext uri="{BB962C8B-B14F-4D97-AF65-F5344CB8AC3E}">
        <p14:creationId xmlns:p14="http://schemas.microsoft.com/office/powerpoint/2010/main" val="9378193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1CB75E-5B5A-7A9D-FFDD-9225143779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7820B4-F5EA-AFDF-70B6-C09AC9C2EF8F}"/>
              </a:ext>
            </a:extLst>
          </p:cNvPr>
          <p:cNvSpPr>
            <a:spLocks noGrp="1"/>
          </p:cNvSpPr>
          <p:nvPr>
            <p:ph type="title"/>
          </p:nvPr>
        </p:nvSpPr>
        <p:spPr/>
        <p:txBody>
          <a:bodyPr wrap="square" anchor="b">
            <a:normAutofit/>
          </a:bodyPr>
          <a:lstStyle/>
          <a:p>
            <a:r>
              <a:rPr lang="en-US"/>
              <a:t>Why use </a:t>
            </a:r>
            <a:r>
              <a:rPr lang="en-US" err="1"/>
              <a:t>CARe</a:t>
            </a:r>
            <a:r>
              <a:rPr lang="en-US"/>
              <a:t>?</a:t>
            </a:r>
          </a:p>
        </p:txBody>
      </p:sp>
      <p:graphicFrame>
        <p:nvGraphicFramePr>
          <p:cNvPr id="7" name="Content Placeholder 6">
            <a:extLst>
              <a:ext uri="{FF2B5EF4-FFF2-40B4-BE49-F238E27FC236}">
                <a16:creationId xmlns:a16="http://schemas.microsoft.com/office/drawing/2014/main" id="{20E5EE45-E504-AD38-A640-289554908D84}"/>
              </a:ext>
            </a:extLst>
          </p:cNvPr>
          <p:cNvGraphicFramePr>
            <a:graphicFrameLocks noGrp="1"/>
          </p:cNvGraphicFramePr>
          <p:nvPr>
            <p:ph idx="1"/>
            <p:extLst>
              <p:ext uri="{D42A27DB-BD31-4B8C-83A1-F6EECF244321}">
                <p14:modId xmlns:p14="http://schemas.microsoft.com/office/powerpoint/2010/main" val="1914505492"/>
              </p:ext>
            </p:extLst>
          </p:nvPr>
        </p:nvGraphicFramePr>
        <p:xfrm>
          <a:off x="617538" y="1400175"/>
          <a:ext cx="10972800" cy="4846320"/>
        </p:xfrm>
        <a:graphic>
          <a:graphicData uri="http://schemas.openxmlformats.org/drawingml/2006/table">
            <a:tbl>
              <a:tblPr firstRow="1" bandRow="1">
                <a:tableStyleId>{5C22544A-7EE6-4342-B048-85BDC9FD1C3A}</a:tableStyleId>
              </a:tblPr>
              <a:tblGrid>
                <a:gridCol w="2294467">
                  <a:extLst>
                    <a:ext uri="{9D8B030D-6E8A-4147-A177-3AD203B41FA5}">
                      <a16:colId xmlns:a16="http://schemas.microsoft.com/office/drawing/2014/main" val="3720077254"/>
                    </a:ext>
                  </a:extLst>
                </a:gridCol>
                <a:gridCol w="8678333">
                  <a:extLst>
                    <a:ext uri="{9D8B030D-6E8A-4147-A177-3AD203B41FA5}">
                      <a16:colId xmlns:a16="http://schemas.microsoft.com/office/drawing/2014/main" val="3482794496"/>
                    </a:ext>
                  </a:extLst>
                </a:gridCol>
              </a:tblGrid>
              <a:tr h="1615440">
                <a:tc>
                  <a:txBody>
                    <a:bodyPr/>
                    <a:lstStyle/>
                    <a:p>
                      <a:endParaRPr lang="en-US" dirty="0">
                        <a:solidFill>
                          <a:srgbClr val="535353"/>
                        </a:solidFill>
                      </a:endParaRPr>
                    </a:p>
                  </a:txBody>
                  <a:tcPr>
                    <a:lnB w="12700" cap="flat" cmpd="sng" algn="ctr">
                      <a:solidFill>
                        <a:schemeClr val="bg2"/>
                      </a:solidFill>
                      <a:prstDash val="solid"/>
                      <a:round/>
                      <a:headEnd type="none" w="med" len="med"/>
                      <a:tailEnd type="none" w="med" len="med"/>
                    </a:lnB>
                    <a:solidFill>
                      <a:schemeClr val="bg1"/>
                    </a:solidFill>
                  </a:tcPr>
                </a:tc>
                <a:tc>
                  <a:txBody>
                    <a:bodyPr/>
                    <a:lstStyle/>
                    <a:p>
                      <a:pPr marL="0" indent="0">
                        <a:spcAft>
                          <a:spcPts val="300"/>
                        </a:spcAft>
                        <a:buFont typeface="Arial" panose="020B0604020202020204" pitchFamily="34" charset="0"/>
                        <a:buNone/>
                      </a:pPr>
                      <a:r>
                        <a:rPr lang="en-US" sz="2400" b="0" dirty="0">
                          <a:solidFill>
                            <a:srgbClr val="535353"/>
                          </a:solidFill>
                        </a:rPr>
                        <a:t>Better for patients</a:t>
                      </a:r>
                    </a:p>
                    <a:p>
                      <a:pPr marL="285750" indent="-285750">
                        <a:spcAft>
                          <a:spcPts val="300"/>
                        </a:spcAft>
                        <a:buFont typeface="Arial" panose="020B0604020202020204" pitchFamily="34" charset="0"/>
                        <a:buChar char="•"/>
                      </a:pPr>
                      <a:r>
                        <a:rPr lang="en-US" b="0" dirty="0">
                          <a:solidFill>
                            <a:srgbClr val="535353"/>
                          </a:solidFill>
                        </a:rPr>
                        <a:t>Treated with compassion, honesty, and equity</a:t>
                      </a:r>
                    </a:p>
                    <a:p>
                      <a:pPr marL="285750" indent="-285750">
                        <a:spcAft>
                          <a:spcPts val="300"/>
                        </a:spcAft>
                        <a:buFont typeface="Arial" panose="020B0604020202020204" pitchFamily="34" charset="0"/>
                        <a:buChar char="•"/>
                      </a:pPr>
                      <a:r>
                        <a:rPr lang="en-US" b="0" dirty="0">
                          <a:solidFill>
                            <a:srgbClr val="535353"/>
                          </a:solidFill>
                        </a:rPr>
                        <a:t>Can get the answers and support they need and want</a:t>
                      </a:r>
                    </a:p>
                    <a:p>
                      <a:pPr marL="285750" indent="-285750">
                        <a:spcAft>
                          <a:spcPts val="300"/>
                        </a:spcAft>
                        <a:buFont typeface="Arial" panose="020B0604020202020204" pitchFamily="34" charset="0"/>
                        <a:buChar char="•"/>
                      </a:pPr>
                      <a:r>
                        <a:rPr lang="en-US" b="0" dirty="0">
                          <a:solidFill>
                            <a:srgbClr val="535353"/>
                          </a:solidFill>
                        </a:rPr>
                        <a:t>Fairer and more timely process than court system</a:t>
                      </a:r>
                    </a:p>
                  </a:txBody>
                  <a:tcPr anchor="ctr">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1254070739"/>
                  </a:ext>
                </a:extLst>
              </a:tr>
              <a:tr h="1615440">
                <a:tc>
                  <a:txBody>
                    <a:bodyPr/>
                    <a:lstStyle/>
                    <a:p>
                      <a:endParaRPr lang="en-US" dirty="0">
                        <a:solidFill>
                          <a:srgbClr val="535353"/>
                        </a:solidFill>
                      </a:endParaRPr>
                    </a:p>
                  </a:txBody>
                  <a:tcP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lvl="0" indent="0" algn="l" defTabSz="457200" rtl="0" eaLnBrk="1" latinLnBrk="0" hangingPunct="1">
                        <a:spcAft>
                          <a:spcPts val="600"/>
                        </a:spcAft>
                        <a:buFont typeface="Arial" panose="020B0604020202020204" pitchFamily="34" charset="0"/>
                        <a:buNone/>
                      </a:pPr>
                      <a:r>
                        <a:rPr lang="en-US" sz="2400" b="0" kern="1200" dirty="0">
                          <a:solidFill>
                            <a:srgbClr val="535353"/>
                          </a:solidFill>
                          <a:latin typeface="+mn-lt"/>
                          <a:ea typeface="+mn-ea"/>
                          <a:cs typeface="+mn-cs"/>
                        </a:rPr>
                        <a:t>Better for providers</a:t>
                      </a:r>
                    </a:p>
                    <a:p>
                      <a:pPr marL="285750" lvl="0" indent="-285750" algn="l" defTabSz="457200" rtl="0" eaLnBrk="1" latinLnBrk="0" hangingPunct="1">
                        <a:spcAft>
                          <a:spcPts val="300"/>
                        </a:spcAft>
                        <a:buFont typeface="Arial" panose="020B0604020202020204" pitchFamily="34" charset="0"/>
                        <a:buChar char="•"/>
                      </a:pPr>
                      <a:r>
                        <a:rPr lang="en-US" sz="1800" b="0" kern="1200" dirty="0">
                          <a:solidFill>
                            <a:srgbClr val="535353"/>
                          </a:solidFill>
                          <a:latin typeface="+mn-lt"/>
                          <a:ea typeface="+mn-ea"/>
                          <a:cs typeface="+mn-cs"/>
                        </a:rPr>
                        <a:t>Preserves provider/patient relationship when possible</a:t>
                      </a:r>
                    </a:p>
                    <a:p>
                      <a:pPr marL="285750" lvl="0" indent="-285750" algn="l" defTabSz="457200" rtl="0" eaLnBrk="1" latinLnBrk="0" hangingPunct="1">
                        <a:spcAft>
                          <a:spcPts val="300"/>
                        </a:spcAft>
                        <a:buFont typeface="Arial" panose="020B0604020202020204" pitchFamily="34" charset="0"/>
                        <a:buChar char="•"/>
                      </a:pPr>
                      <a:r>
                        <a:rPr lang="en-US" sz="1800" b="0" kern="1200" dirty="0">
                          <a:solidFill>
                            <a:srgbClr val="535353"/>
                          </a:solidFill>
                          <a:latin typeface="+mn-lt"/>
                          <a:ea typeface="+mn-ea"/>
                          <a:cs typeface="+mn-cs"/>
                        </a:rPr>
                        <a:t>Can express natural empathy and get the emotional support they need</a:t>
                      </a:r>
                    </a:p>
                    <a:p>
                      <a:pPr marL="285750" lvl="0" indent="-285750" algn="l" defTabSz="457200" rtl="0" eaLnBrk="1" latinLnBrk="0" hangingPunct="1">
                        <a:spcAft>
                          <a:spcPts val="300"/>
                        </a:spcAft>
                        <a:buFont typeface="Arial" panose="020B0604020202020204" pitchFamily="34" charset="0"/>
                        <a:buChar char="•"/>
                      </a:pPr>
                      <a:r>
                        <a:rPr lang="en-US" sz="1800" b="0" kern="1200" dirty="0">
                          <a:solidFill>
                            <a:srgbClr val="535353"/>
                          </a:solidFill>
                          <a:latin typeface="+mn-lt"/>
                          <a:ea typeface="+mn-ea"/>
                          <a:cs typeface="+mn-cs"/>
                        </a:rPr>
                        <a:t>Systemic root causes are more likely to be unearthed and incorporated into resolution</a:t>
                      </a:r>
                    </a:p>
                  </a:txBody>
                  <a:tcPr anchor="ct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1020993045"/>
                  </a:ext>
                </a:extLst>
              </a:tr>
              <a:tr h="1615440">
                <a:tc>
                  <a:txBody>
                    <a:bodyPr/>
                    <a:lstStyle/>
                    <a:p>
                      <a:endParaRPr lang="en-US">
                        <a:solidFill>
                          <a:srgbClr val="535353"/>
                        </a:solidFill>
                      </a:endParaRPr>
                    </a:p>
                  </a:txBody>
                  <a:tcPr>
                    <a:lnT w="12700" cap="flat" cmpd="sng" algn="ctr">
                      <a:solidFill>
                        <a:schemeClr val="bg2"/>
                      </a:solidFill>
                      <a:prstDash val="solid"/>
                      <a:round/>
                      <a:headEnd type="none" w="med" len="med"/>
                      <a:tailEnd type="none" w="med" len="med"/>
                    </a:lnT>
                    <a:solidFill>
                      <a:schemeClr val="bg1"/>
                    </a:solidFill>
                  </a:tcPr>
                </a:tc>
                <a:tc>
                  <a:txBody>
                    <a:bodyPr/>
                    <a:lstStyle/>
                    <a:p>
                      <a:pPr marL="0" lvl="0" indent="0" algn="l" defTabSz="457200" rtl="0" eaLnBrk="1" latinLnBrk="0" hangingPunct="1">
                        <a:spcAft>
                          <a:spcPts val="600"/>
                        </a:spcAft>
                        <a:buFont typeface="Arial" panose="020B0604020202020204" pitchFamily="34" charset="0"/>
                        <a:buNone/>
                      </a:pPr>
                      <a:r>
                        <a:rPr lang="en-US" sz="2400" b="0" kern="1200" dirty="0">
                          <a:solidFill>
                            <a:srgbClr val="535353"/>
                          </a:solidFill>
                          <a:latin typeface="+mn-lt"/>
                          <a:ea typeface="+mn-ea"/>
                          <a:cs typeface="+mn-cs"/>
                        </a:rPr>
                        <a:t>Better for the health care system</a:t>
                      </a:r>
                    </a:p>
                    <a:p>
                      <a:pPr marL="285750" lvl="0" indent="-285750" algn="l" defTabSz="457200" rtl="0" eaLnBrk="1" latinLnBrk="0" hangingPunct="1">
                        <a:spcAft>
                          <a:spcPts val="300"/>
                        </a:spcAft>
                        <a:buFont typeface="Arial" panose="020B0604020202020204" pitchFamily="34" charset="0"/>
                        <a:buChar char="•"/>
                      </a:pPr>
                      <a:r>
                        <a:rPr lang="en-US" sz="1800" b="0" kern="1200" dirty="0">
                          <a:solidFill>
                            <a:srgbClr val="535353"/>
                          </a:solidFill>
                          <a:latin typeface="+mn-lt"/>
                          <a:ea typeface="+mn-ea"/>
                          <a:cs typeface="+mn-cs"/>
                        </a:rPr>
                        <a:t>Less defensive medicine</a:t>
                      </a:r>
                    </a:p>
                    <a:p>
                      <a:pPr marL="285750" lvl="0" indent="-285750" algn="l" defTabSz="457200" rtl="0" eaLnBrk="1" latinLnBrk="0" hangingPunct="1">
                        <a:spcAft>
                          <a:spcPts val="300"/>
                        </a:spcAft>
                        <a:buFont typeface="Arial" panose="020B0604020202020204" pitchFamily="34" charset="0"/>
                        <a:buChar char="•"/>
                      </a:pPr>
                      <a:r>
                        <a:rPr lang="en-US" sz="1800" b="0" kern="1200" dirty="0">
                          <a:solidFill>
                            <a:srgbClr val="535353"/>
                          </a:solidFill>
                          <a:latin typeface="+mn-lt"/>
                          <a:ea typeface="+mn-ea"/>
                          <a:cs typeface="+mn-cs"/>
                        </a:rPr>
                        <a:t>Accountability for improvements to system increased</a:t>
                      </a:r>
                    </a:p>
                    <a:p>
                      <a:pPr marL="285750" lvl="0" indent="-285750" algn="l" defTabSz="457200" rtl="0" eaLnBrk="1" latinLnBrk="0" hangingPunct="1">
                        <a:spcAft>
                          <a:spcPts val="300"/>
                        </a:spcAft>
                        <a:buFont typeface="Arial" panose="020B0604020202020204" pitchFamily="34" charset="0"/>
                        <a:buChar char="•"/>
                      </a:pPr>
                      <a:r>
                        <a:rPr lang="en-US" sz="1800" b="0" kern="1200" dirty="0">
                          <a:solidFill>
                            <a:srgbClr val="535353"/>
                          </a:solidFill>
                          <a:latin typeface="+mn-lt"/>
                          <a:ea typeface="+mn-ea"/>
                          <a:cs typeface="+mn-cs"/>
                        </a:rPr>
                        <a:t>Builds trust in the system which improves reporting and morale, and helps reputation</a:t>
                      </a:r>
                    </a:p>
                  </a:txBody>
                  <a:tcPr anchor="ctr">
                    <a:lnT w="12700" cap="flat" cmpd="sng" algn="ctr">
                      <a:solidFill>
                        <a:schemeClr val="bg2"/>
                      </a:solidFill>
                      <a:prstDash val="solid"/>
                      <a:round/>
                      <a:headEnd type="none" w="med" len="med"/>
                      <a:tailEnd type="none" w="med" len="med"/>
                    </a:lnT>
                    <a:solidFill>
                      <a:schemeClr val="bg1"/>
                    </a:solidFill>
                  </a:tcPr>
                </a:tc>
                <a:extLst>
                  <a:ext uri="{0D108BD9-81ED-4DB2-BD59-A6C34878D82A}">
                    <a16:rowId xmlns:a16="http://schemas.microsoft.com/office/drawing/2014/main" val="1181937080"/>
                  </a:ext>
                </a:extLst>
              </a:tr>
            </a:tbl>
          </a:graphicData>
        </a:graphic>
      </p:graphicFrame>
      <p:sp>
        <p:nvSpPr>
          <p:cNvPr id="4" name="Slide Number Placeholder 3">
            <a:extLst>
              <a:ext uri="{FF2B5EF4-FFF2-40B4-BE49-F238E27FC236}">
                <a16:creationId xmlns:a16="http://schemas.microsoft.com/office/drawing/2014/main" id="{32F602D6-1286-2179-146E-ED1091C55D65}"/>
              </a:ext>
            </a:extLst>
          </p:cNvPr>
          <p:cNvSpPr>
            <a:spLocks noGrp="1"/>
          </p:cNvSpPr>
          <p:nvPr>
            <p:ph type="sldNum" sz="quarter" idx="10"/>
          </p:nvPr>
        </p:nvSpPr>
        <p:spPr/>
        <p:txBody>
          <a:bodyPr wrap="square" anchor="ctr">
            <a:normAutofit/>
          </a:bodyPr>
          <a:lstStyle/>
          <a:p>
            <a:pPr>
              <a:spcAft>
                <a:spcPts val="600"/>
              </a:spcAft>
              <a:defRPr/>
            </a:pPr>
            <a:fld id="{D3B99B09-02C4-4618-8BF1-F55510757804}" type="slidenum">
              <a:rPr lang="en-US" altLang="en-US"/>
              <a:pPr>
                <a:spcAft>
                  <a:spcPts val="600"/>
                </a:spcAft>
                <a:defRPr/>
              </a:pPr>
              <a:t>6</a:t>
            </a:fld>
            <a:endParaRPr lang="en-US" altLang="en-US"/>
          </a:p>
        </p:txBody>
      </p:sp>
      <p:pic>
        <p:nvPicPr>
          <p:cNvPr id="9" name="Picture 8" descr="A person lying on a bed&#10;&#10;AI-generated content may be incorrect.">
            <a:extLst>
              <a:ext uri="{FF2B5EF4-FFF2-40B4-BE49-F238E27FC236}">
                <a16:creationId xmlns:a16="http://schemas.microsoft.com/office/drawing/2014/main" id="{8701F925-24D0-2BC5-DF8A-3D54E9AD0C5D}"/>
              </a:ext>
            </a:extLst>
          </p:cNvPr>
          <p:cNvPicPr>
            <a:picLocks noChangeAspect="1"/>
          </p:cNvPicPr>
          <p:nvPr/>
        </p:nvPicPr>
        <p:blipFill>
          <a:blip r:embed="rId2"/>
          <a:stretch>
            <a:fillRect/>
          </a:stretch>
        </p:blipFill>
        <p:spPr>
          <a:xfrm>
            <a:off x="1158779" y="1765829"/>
            <a:ext cx="892802" cy="640292"/>
          </a:xfrm>
          <a:prstGeom prst="rect">
            <a:avLst/>
          </a:prstGeom>
        </p:spPr>
      </p:pic>
      <p:pic>
        <p:nvPicPr>
          <p:cNvPr id="11" name="Picture 10" descr="A group of people with different colored outline&#10;&#10;AI-generated content may be incorrect.">
            <a:extLst>
              <a:ext uri="{FF2B5EF4-FFF2-40B4-BE49-F238E27FC236}">
                <a16:creationId xmlns:a16="http://schemas.microsoft.com/office/drawing/2014/main" id="{54BBD1C0-9649-EA42-61A4-216E52470C60}"/>
              </a:ext>
            </a:extLst>
          </p:cNvPr>
          <p:cNvPicPr>
            <a:picLocks noChangeAspect="1"/>
          </p:cNvPicPr>
          <p:nvPr/>
        </p:nvPicPr>
        <p:blipFill>
          <a:blip r:embed="rId3"/>
          <a:stretch>
            <a:fillRect/>
          </a:stretch>
        </p:blipFill>
        <p:spPr>
          <a:xfrm>
            <a:off x="1240367" y="3412067"/>
            <a:ext cx="729626" cy="801158"/>
          </a:xfrm>
          <a:prstGeom prst="rect">
            <a:avLst/>
          </a:prstGeom>
        </p:spPr>
      </p:pic>
      <p:pic>
        <p:nvPicPr>
          <p:cNvPr id="13" name="Picture 12" descr="A black and orange building&#10;&#10;AI-generated content may be incorrect.">
            <a:extLst>
              <a:ext uri="{FF2B5EF4-FFF2-40B4-BE49-F238E27FC236}">
                <a16:creationId xmlns:a16="http://schemas.microsoft.com/office/drawing/2014/main" id="{2715BB6D-6C3F-CFB4-EFB1-56D2FB239DDB}"/>
              </a:ext>
            </a:extLst>
          </p:cNvPr>
          <p:cNvPicPr>
            <a:picLocks noChangeAspect="1"/>
          </p:cNvPicPr>
          <p:nvPr/>
        </p:nvPicPr>
        <p:blipFill>
          <a:blip r:embed="rId4"/>
          <a:stretch>
            <a:fillRect/>
          </a:stretch>
        </p:blipFill>
        <p:spPr>
          <a:xfrm>
            <a:off x="974151" y="5177367"/>
            <a:ext cx="1313488" cy="555186"/>
          </a:xfrm>
          <a:prstGeom prst="rect">
            <a:avLst/>
          </a:prstGeom>
        </p:spPr>
      </p:pic>
    </p:spTree>
    <p:extLst>
      <p:ext uri="{BB962C8B-B14F-4D97-AF65-F5344CB8AC3E}">
        <p14:creationId xmlns:p14="http://schemas.microsoft.com/office/powerpoint/2010/main" val="1993434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does the data show?</a:t>
            </a:r>
            <a:r>
              <a:rPr lang="en-US" sz="3200" dirty="0"/>
              <a:t>*</a:t>
            </a:r>
          </a:p>
        </p:txBody>
      </p:sp>
      <p:sp>
        <p:nvSpPr>
          <p:cNvPr id="3" name="Content Placeholder 2"/>
          <p:cNvSpPr>
            <a:spLocks noGrp="1"/>
          </p:cNvSpPr>
          <p:nvPr>
            <p:ph idx="1"/>
          </p:nvPr>
        </p:nvSpPr>
        <p:spPr/>
        <p:txBody>
          <a:bodyPr>
            <a:normAutofit/>
          </a:bodyPr>
          <a:lstStyle/>
          <a:p>
            <a:r>
              <a:rPr lang="en-US" sz="2400" b="1" dirty="0">
                <a:ea typeface="MS PGothic"/>
              </a:rPr>
              <a:t>Claims and costs do not increase </a:t>
            </a:r>
            <a:r>
              <a:rPr lang="en-US" sz="2400" dirty="0">
                <a:ea typeface="MS PGothic"/>
              </a:rPr>
              <a:t>even when systematically using </a:t>
            </a:r>
            <a:r>
              <a:rPr lang="en-US" sz="2400" dirty="0" err="1">
                <a:ea typeface="MS PGothic"/>
              </a:rPr>
              <a:t>CARe</a:t>
            </a:r>
            <a:r>
              <a:rPr lang="en-US" sz="2400" dirty="0">
                <a:ea typeface="MS PGothic"/>
              </a:rPr>
              <a:t>, and in many cases, costs decrease</a:t>
            </a:r>
            <a:endParaRPr lang="en-US" sz="2400" dirty="0"/>
          </a:p>
          <a:p>
            <a:r>
              <a:rPr lang="en-US" sz="2400" b="1" dirty="0">
                <a:ea typeface="MS PGothic"/>
              </a:rPr>
              <a:t>Providers are supportive </a:t>
            </a:r>
            <a:r>
              <a:rPr lang="en-US" sz="2400" dirty="0">
                <a:ea typeface="MS PGothic"/>
              </a:rPr>
              <a:t>of the use of the program</a:t>
            </a:r>
            <a:endParaRPr lang="en-US" sz="2400" dirty="0"/>
          </a:p>
          <a:p>
            <a:r>
              <a:rPr lang="en-US" sz="2400" b="1" dirty="0">
                <a:ea typeface="MS PGothic"/>
              </a:rPr>
              <a:t>Patients are supportive </a:t>
            </a:r>
            <a:r>
              <a:rPr lang="en-US" sz="2400" dirty="0">
                <a:ea typeface="MS PGothic"/>
              </a:rPr>
              <a:t>of the use of the program (Betsy Lehman Center data)</a:t>
            </a:r>
            <a:endParaRPr lang="en-US" sz="2400" dirty="0"/>
          </a:p>
          <a:p>
            <a:r>
              <a:rPr lang="en-US" sz="2400" dirty="0">
                <a:ea typeface="MS PGothic"/>
              </a:rPr>
              <a:t>Patients who do not receive components of the program can suffer long-term negative impacts (Betsy Lehman Center data)</a:t>
            </a:r>
            <a:endParaRPr lang="en-US" sz="2400" dirty="0"/>
          </a:p>
          <a:p>
            <a:r>
              <a:rPr lang="en-US" sz="2400" dirty="0">
                <a:ea typeface="MS PGothic"/>
              </a:rPr>
              <a:t>Systematic, rigorous application of the program is needed to receive the full benefits of the program, including improved safety culture</a:t>
            </a:r>
          </a:p>
        </p:txBody>
      </p:sp>
      <p:sp>
        <p:nvSpPr>
          <p:cNvPr id="4" name="TextBox 3"/>
          <p:cNvSpPr txBox="1"/>
          <p:nvPr/>
        </p:nvSpPr>
        <p:spPr>
          <a:xfrm>
            <a:off x="601436" y="5995359"/>
            <a:ext cx="9430152" cy="307777"/>
          </a:xfrm>
          <a:prstGeom prst="rect">
            <a:avLst/>
          </a:prstGeom>
          <a:noFill/>
        </p:spPr>
        <p:txBody>
          <a:bodyPr wrap="square" lIns="91440" tIns="45720" rIns="91440" bIns="45720" rtlCol="0" anchor="t">
            <a:spAutoFit/>
          </a:bodyPr>
          <a:lstStyle/>
          <a:p>
            <a:r>
              <a:rPr lang="en-US" sz="1400" i="1" dirty="0">
                <a:solidFill>
                  <a:srgbClr val="005480"/>
                </a:solidFill>
                <a:latin typeface="+mj-lt"/>
                <a:ea typeface="MS PGothic"/>
                <a:cs typeface="Arial"/>
              </a:rPr>
              <a:t>*See article links in appendix. </a:t>
            </a:r>
            <a:endParaRPr lang="en-US" sz="1400" i="1" dirty="0">
              <a:solidFill>
                <a:srgbClr val="005480"/>
              </a:solidFill>
              <a:latin typeface="+mj-lt"/>
            </a:endParaRPr>
          </a:p>
        </p:txBody>
      </p:sp>
    </p:spTree>
    <p:extLst>
      <p:ext uri="{BB962C8B-B14F-4D97-AF65-F5344CB8AC3E}">
        <p14:creationId xmlns:p14="http://schemas.microsoft.com/office/powerpoint/2010/main" val="3437389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0CBFB7-EF84-06AC-367E-D8340E1C80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72A9E9-20D2-FC10-8B07-821EBFE0EDC1}"/>
              </a:ext>
            </a:extLst>
          </p:cNvPr>
          <p:cNvSpPr>
            <a:spLocks noGrp="1"/>
          </p:cNvSpPr>
          <p:nvPr>
            <p:ph type="title"/>
          </p:nvPr>
        </p:nvSpPr>
        <p:spPr/>
        <p:txBody>
          <a:bodyPr>
            <a:normAutofit/>
          </a:bodyPr>
          <a:lstStyle/>
          <a:p>
            <a:r>
              <a:rPr lang="en-US" dirty="0" err="1"/>
              <a:t>CARe</a:t>
            </a:r>
            <a:r>
              <a:rPr lang="en-US" dirty="0"/>
              <a:t>: A rigorous program</a:t>
            </a:r>
            <a:endParaRPr lang="en-US" sz="3600" dirty="0"/>
          </a:p>
        </p:txBody>
      </p:sp>
      <p:sp>
        <p:nvSpPr>
          <p:cNvPr id="4" name="Slide Number Placeholder 3">
            <a:extLst>
              <a:ext uri="{FF2B5EF4-FFF2-40B4-BE49-F238E27FC236}">
                <a16:creationId xmlns:a16="http://schemas.microsoft.com/office/drawing/2014/main" id="{F33BD2FE-59A6-CCE3-38C7-61B82A19EBFF}"/>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E81909-486B-41D3-8751-47998B83CE8B}" type="slidenum">
              <a:rPr kumimoji="0" lang="en-US" sz="900" b="0" i="0" u="none" strike="noStrike" kern="1200" cap="none" spc="0" normalizeH="0" baseline="0" noProof="0" smtClean="0">
                <a:ln>
                  <a:noFill/>
                </a:ln>
                <a:solidFill>
                  <a:srgbClr val="898989"/>
                </a:solidFill>
                <a:effectLst/>
                <a:uLnTx/>
                <a:uFillTx/>
                <a:latin typeface="Arial" pitchFamily="34" charset="0"/>
                <a:ea typeface="ＭＳ Ｐゴシック" pitchFamily="34"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900" b="0" i="0" u="none" strike="noStrike" kern="1200" cap="none" spc="0" normalizeH="0" baseline="0" noProof="0">
              <a:ln>
                <a:noFill/>
              </a:ln>
              <a:solidFill>
                <a:srgbClr val="898989"/>
              </a:solidFill>
              <a:effectLst/>
              <a:uLnTx/>
              <a:uFillTx/>
              <a:latin typeface="Arial" pitchFamily="34" charset="0"/>
              <a:ea typeface="ＭＳ Ｐゴシック" pitchFamily="34" charset="-128"/>
              <a:cs typeface="+mn-cs"/>
            </a:endParaRPr>
          </a:p>
        </p:txBody>
      </p:sp>
      <p:sp>
        <p:nvSpPr>
          <p:cNvPr id="42" name="Content Placeholder 2">
            <a:extLst>
              <a:ext uri="{FF2B5EF4-FFF2-40B4-BE49-F238E27FC236}">
                <a16:creationId xmlns:a16="http://schemas.microsoft.com/office/drawing/2014/main" id="{98F421C2-725D-F90F-8510-48569CC96AED}"/>
              </a:ext>
            </a:extLst>
          </p:cNvPr>
          <p:cNvSpPr>
            <a:spLocks noGrp="1"/>
          </p:cNvSpPr>
          <p:nvPr/>
        </p:nvSpPr>
        <p:spPr bwMode="auto">
          <a:xfrm>
            <a:off x="609600" y="3437467"/>
            <a:ext cx="2286000" cy="198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0" indent="0" algn="l" defTabSz="457195" rtl="0" eaLnBrk="1" fontAlgn="base" hangingPunct="1">
              <a:spcBef>
                <a:spcPts val="800"/>
              </a:spcBef>
              <a:spcAft>
                <a:spcPct val="0"/>
              </a:spcAft>
              <a:buFont typeface="Arial" panose="020B0604020202020204" pitchFamily="34" charset="0"/>
              <a:buNone/>
              <a:defRPr sz="2400" b="1" kern="1200">
                <a:solidFill>
                  <a:srgbClr val="535353"/>
                </a:solidFill>
                <a:latin typeface="+mn-lt"/>
                <a:ea typeface="MS PGothic" pitchFamily="34" charset="-128"/>
                <a:cs typeface="ＭＳ Ｐゴシック" charset="0"/>
              </a:defRPr>
            </a:lvl1pPr>
            <a:lvl2pPr marL="0" indent="0" algn="l" defTabSz="457195" rtl="0" eaLnBrk="1" fontAlgn="base" hangingPunct="1">
              <a:spcBef>
                <a:spcPts val="800"/>
              </a:spcBef>
              <a:spcAft>
                <a:spcPct val="0"/>
              </a:spcAft>
              <a:buFont typeface="Arial" pitchFamily="34" charset="0"/>
              <a:buNone/>
              <a:defRPr sz="2000" kern="1200">
                <a:solidFill>
                  <a:srgbClr val="535353"/>
                </a:solidFill>
                <a:latin typeface="+mn-lt"/>
                <a:ea typeface="MS PGothic" pitchFamily="34" charset="-128"/>
                <a:cs typeface="+mn-cs"/>
              </a:defRPr>
            </a:lvl2pPr>
            <a:lvl3pPr marL="914388" indent="-228597" algn="l" defTabSz="457195" rtl="0" eaLnBrk="1" fontAlgn="base" hangingPunct="1">
              <a:spcBef>
                <a:spcPts val="800"/>
              </a:spcBef>
              <a:spcAft>
                <a:spcPct val="0"/>
              </a:spcAft>
              <a:buFont typeface="Wingdings" charset="2"/>
              <a:buChar char="§"/>
              <a:defRPr sz="2400" kern="1200">
                <a:solidFill>
                  <a:srgbClr val="535353"/>
                </a:solidFill>
                <a:latin typeface="+mn-lt"/>
                <a:ea typeface="MS PGothic" pitchFamily="34" charset="-128"/>
                <a:cs typeface="+mn-cs"/>
              </a:defRPr>
            </a:lvl3pPr>
            <a:lvl4pPr marL="1142985" indent="-228597" algn="l" defTabSz="457195" rtl="0" eaLnBrk="1" fontAlgn="base" hangingPunct="1">
              <a:spcBef>
                <a:spcPts val="800"/>
              </a:spcBef>
              <a:spcAft>
                <a:spcPct val="0"/>
              </a:spcAft>
              <a:buFont typeface="Arial" pitchFamily="34" charset="0"/>
              <a:buChar char="–"/>
              <a:defRPr sz="2000" kern="1200">
                <a:solidFill>
                  <a:srgbClr val="535353"/>
                </a:solidFill>
                <a:latin typeface="+mn-lt"/>
                <a:ea typeface="MS PGothic" pitchFamily="34" charset="-128"/>
                <a:cs typeface="+mn-cs"/>
              </a:defRPr>
            </a:lvl4pPr>
            <a:lvl5pPr marL="1371583" indent="-228597" algn="l" defTabSz="457195" rtl="0" eaLnBrk="1" fontAlgn="base" hangingPunct="1">
              <a:spcBef>
                <a:spcPts val="800"/>
              </a:spcBef>
              <a:spcAft>
                <a:spcPct val="0"/>
              </a:spcAft>
              <a:buSzPct val="100000"/>
              <a:buFont typeface="Arial"/>
              <a:buChar char="•"/>
              <a:defRPr sz="2000" kern="1200">
                <a:solidFill>
                  <a:srgbClr val="535353"/>
                </a:solidFill>
                <a:latin typeface="+mn-lt"/>
                <a:ea typeface="MS PGothic" pitchFamily="34" charset="-128"/>
                <a:cs typeface="+mn-cs"/>
              </a:defRPr>
            </a:lvl5pPr>
            <a:lvl6pPr marL="2514569" indent="-228597" algn="l" defTabSz="457195" rtl="0" eaLnBrk="1" latinLnBrk="0" hangingPunct="1">
              <a:spcBef>
                <a:spcPct val="20000"/>
              </a:spcBef>
              <a:buFont typeface="Arial"/>
              <a:buChar char="•"/>
              <a:defRPr sz="2000" kern="1200">
                <a:solidFill>
                  <a:schemeClr val="tx1"/>
                </a:solidFill>
                <a:latin typeface="+mn-lt"/>
                <a:ea typeface="+mn-ea"/>
                <a:cs typeface="+mn-cs"/>
              </a:defRPr>
            </a:lvl6pPr>
            <a:lvl7pPr marL="2971763" indent="-228597" algn="l" defTabSz="457195" rtl="0" eaLnBrk="1" latinLnBrk="0" hangingPunct="1">
              <a:spcBef>
                <a:spcPct val="20000"/>
              </a:spcBef>
              <a:buFont typeface="Arial"/>
              <a:buChar char="•"/>
              <a:defRPr sz="2000" kern="1200">
                <a:solidFill>
                  <a:schemeClr val="tx1"/>
                </a:solidFill>
                <a:latin typeface="+mn-lt"/>
                <a:ea typeface="+mn-ea"/>
                <a:cs typeface="+mn-cs"/>
              </a:defRPr>
            </a:lvl7pPr>
            <a:lvl8pPr marL="3428957" indent="-228597" algn="l" defTabSz="457195" rtl="0" eaLnBrk="1" latinLnBrk="0" hangingPunct="1">
              <a:spcBef>
                <a:spcPct val="20000"/>
              </a:spcBef>
              <a:buFont typeface="Arial"/>
              <a:buChar char="•"/>
              <a:defRPr sz="2000" kern="1200">
                <a:solidFill>
                  <a:schemeClr val="tx1"/>
                </a:solidFill>
                <a:latin typeface="+mn-lt"/>
                <a:ea typeface="+mn-ea"/>
                <a:cs typeface="+mn-cs"/>
              </a:defRPr>
            </a:lvl8pPr>
            <a:lvl9pPr marL="3886152" indent="-228597" algn="l" defTabSz="457195" rtl="0" eaLnBrk="1" latinLnBrk="0" hangingPunct="1">
              <a:spcBef>
                <a:spcPct val="20000"/>
              </a:spcBef>
              <a:buFont typeface="Arial"/>
              <a:buChar char="•"/>
              <a:defRPr sz="2000" kern="1200">
                <a:solidFill>
                  <a:schemeClr val="tx1"/>
                </a:solidFill>
                <a:latin typeface="+mn-lt"/>
                <a:ea typeface="+mn-ea"/>
                <a:cs typeface="+mn-cs"/>
              </a:defRPr>
            </a:lvl9pPr>
          </a:lstStyle>
          <a:p>
            <a:pPr lvl="0"/>
            <a:r>
              <a:rPr lang="en-US" b="0" dirty="0"/>
              <a:t>The benefits realized can only happen when the </a:t>
            </a:r>
            <a:r>
              <a:rPr lang="en-US" dirty="0"/>
              <a:t>program is reliable</a:t>
            </a:r>
          </a:p>
        </p:txBody>
      </p:sp>
      <p:cxnSp>
        <p:nvCxnSpPr>
          <p:cNvPr id="53" name="Straight Connector 52">
            <a:extLst>
              <a:ext uri="{FF2B5EF4-FFF2-40B4-BE49-F238E27FC236}">
                <a16:creationId xmlns:a16="http://schemas.microsoft.com/office/drawing/2014/main" id="{6AE074B4-9CED-F28E-1300-E984D2FDA27D}"/>
              </a:ext>
            </a:extLst>
          </p:cNvPr>
          <p:cNvCxnSpPr>
            <a:cxnSpLocks/>
          </p:cNvCxnSpPr>
          <p:nvPr/>
        </p:nvCxnSpPr>
        <p:spPr>
          <a:xfrm>
            <a:off x="3254662" y="1754559"/>
            <a:ext cx="0" cy="4651427"/>
          </a:xfrm>
          <a:prstGeom prst="line">
            <a:avLst/>
          </a:prstGeom>
          <a:ln w="12700">
            <a:solidFill>
              <a:schemeClr val="bg2"/>
            </a:solidFill>
          </a:ln>
          <a:effectLst/>
        </p:spPr>
        <p:style>
          <a:lnRef idx="2">
            <a:schemeClr val="accent1"/>
          </a:lnRef>
          <a:fillRef idx="0">
            <a:schemeClr val="accent1"/>
          </a:fillRef>
          <a:effectRef idx="1">
            <a:schemeClr val="accent1"/>
          </a:effectRef>
          <a:fontRef idx="minor">
            <a:schemeClr val="tx1"/>
          </a:fontRef>
        </p:style>
      </p:cxnSp>
      <p:cxnSp>
        <p:nvCxnSpPr>
          <p:cNvPr id="54" name="Straight Connector 53">
            <a:extLst>
              <a:ext uri="{FF2B5EF4-FFF2-40B4-BE49-F238E27FC236}">
                <a16:creationId xmlns:a16="http://schemas.microsoft.com/office/drawing/2014/main" id="{56E66EDB-28FD-D759-D0E7-157DF0E165B0}"/>
              </a:ext>
            </a:extLst>
          </p:cNvPr>
          <p:cNvCxnSpPr>
            <a:cxnSpLocks/>
          </p:cNvCxnSpPr>
          <p:nvPr/>
        </p:nvCxnSpPr>
        <p:spPr>
          <a:xfrm>
            <a:off x="9011943" y="1793824"/>
            <a:ext cx="0" cy="4651427"/>
          </a:xfrm>
          <a:prstGeom prst="line">
            <a:avLst/>
          </a:prstGeom>
          <a:ln w="12700">
            <a:solidFill>
              <a:schemeClr val="bg2"/>
            </a:solidFill>
          </a:ln>
          <a:effectLst/>
        </p:spPr>
        <p:style>
          <a:lnRef idx="2">
            <a:schemeClr val="accent1"/>
          </a:lnRef>
          <a:fillRef idx="0">
            <a:schemeClr val="accent1"/>
          </a:fillRef>
          <a:effectRef idx="1">
            <a:schemeClr val="accent1"/>
          </a:effectRef>
          <a:fontRef idx="minor">
            <a:schemeClr val="tx1"/>
          </a:fontRef>
        </p:style>
      </p:cxnSp>
      <p:sp>
        <p:nvSpPr>
          <p:cNvPr id="3" name="Content Placeholder 2">
            <a:extLst>
              <a:ext uri="{FF2B5EF4-FFF2-40B4-BE49-F238E27FC236}">
                <a16:creationId xmlns:a16="http://schemas.microsoft.com/office/drawing/2014/main" id="{11832885-4CBC-49B9-6E28-EF1044A04852}"/>
              </a:ext>
            </a:extLst>
          </p:cNvPr>
          <p:cNvSpPr>
            <a:spLocks noGrp="1"/>
          </p:cNvSpPr>
          <p:nvPr/>
        </p:nvSpPr>
        <p:spPr bwMode="auto">
          <a:xfrm>
            <a:off x="3613724" y="3429000"/>
            <a:ext cx="2173287" cy="21706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0" indent="0" algn="l" defTabSz="457195" rtl="0" eaLnBrk="1" fontAlgn="base" hangingPunct="1">
              <a:spcBef>
                <a:spcPts val="800"/>
              </a:spcBef>
              <a:spcAft>
                <a:spcPct val="0"/>
              </a:spcAft>
              <a:buFont typeface="Arial" panose="020B0604020202020204" pitchFamily="34" charset="0"/>
              <a:buNone/>
              <a:defRPr sz="2400" b="1" kern="1200">
                <a:solidFill>
                  <a:srgbClr val="535353"/>
                </a:solidFill>
                <a:latin typeface="+mn-lt"/>
                <a:ea typeface="MS PGothic" pitchFamily="34" charset="-128"/>
                <a:cs typeface="ＭＳ Ｐゴシック" charset="0"/>
              </a:defRPr>
            </a:lvl1pPr>
            <a:lvl2pPr marL="0" indent="0" algn="l" defTabSz="457195" rtl="0" eaLnBrk="1" fontAlgn="base" hangingPunct="1">
              <a:spcBef>
                <a:spcPts val="800"/>
              </a:spcBef>
              <a:spcAft>
                <a:spcPct val="0"/>
              </a:spcAft>
              <a:buFont typeface="Arial" pitchFamily="34" charset="0"/>
              <a:buNone/>
              <a:defRPr sz="2000" kern="1200">
                <a:solidFill>
                  <a:srgbClr val="535353"/>
                </a:solidFill>
                <a:latin typeface="+mn-lt"/>
                <a:ea typeface="MS PGothic" pitchFamily="34" charset="-128"/>
                <a:cs typeface="+mn-cs"/>
              </a:defRPr>
            </a:lvl2pPr>
            <a:lvl3pPr marL="914388" indent="-228597" algn="l" defTabSz="457195" rtl="0" eaLnBrk="1" fontAlgn="base" hangingPunct="1">
              <a:spcBef>
                <a:spcPts val="800"/>
              </a:spcBef>
              <a:spcAft>
                <a:spcPct val="0"/>
              </a:spcAft>
              <a:buFont typeface="Wingdings" charset="2"/>
              <a:buChar char="§"/>
              <a:defRPr sz="2400" kern="1200">
                <a:solidFill>
                  <a:srgbClr val="535353"/>
                </a:solidFill>
                <a:latin typeface="+mn-lt"/>
                <a:ea typeface="MS PGothic" pitchFamily="34" charset="-128"/>
                <a:cs typeface="+mn-cs"/>
              </a:defRPr>
            </a:lvl3pPr>
            <a:lvl4pPr marL="1142985" indent="-228597" algn="l" defTabSz="457195" rtl="0" eaLnBrk="1" fontAlgn="base" hangingPunct="1">
              <a:spcBef>
                <a:spcPts val="800"/>
              </a:spcBef>
              <a:spcAft>
                <a:spcPct val="0"/>
              </a:spcAft>
              <a:buFont typeface="Arial" pitchFamily="34" charset="0"/>
              <a:buChar char="–"/>
              <a:defRPr sz="2000" kern="1200">
                <a:solidFill>
                  <a:srgbClr val="535353"/>
                </a:solidFill>
                <a:latin typeface="+mn-lt"/>
                <a:ea typeface="MS PGothic" pitchFamily="34" charset="-128"/>
                <a:cs typeface="+mn-cs"/>
              </a:defRPr>
            </a:lvl4pPr>
            <a:lvl5pPr marL="1371583" indent="-228597" algn="l" defTabSz="457195" rtl="0" eaLnBrk="1" fontAlgn="base" hangingPunct="1">
              <a:spcBef>
                <a:spcPts val="800"/>
              </a:spcBef>
              <a:spcAft>
                <a:spcPct val="0"/>
              </a:spcAft>
              <a:buSzPct val="100000"/>
              <a:buFont typeface="Arial"/>
              <a:buChar char="•"/>
              <a:defRPr sz="2000" kern="1200">
                <a:solidFill>
                  <a:srgbClr val="535353"/>
                </a:solidFill>
                <a:latin typeface="+mn-lt"/>
                <a:ea typeface="MS PGothic" pitchFamily="34" charset="-128"/>
                <a:cs typeface="+mn-cs"/>
              </a:defRPr>
            </a:lvl5pPr>
            <a:lvl6pPr marL="2514569" indent="-228597" algn="l" defTabSz="457195" rtl="0" eaLnBrk="1" latinLnBrk="0" hangingPunct="1">
              <a:spcBef>
                <a:spcPct val="20000"/>
              </a:spcBef>
              <a:buFont typeface="Arial"/>
              <a:buChar char="•"/>
              <a:defRPr sz="2000" kern="1200">
                <a:solidFill>
                  <a:schemeClr val="tx1"/>
                </a:solidFill>
                <a:latin typeface="+mn-lt"/>
                <a:ea typeface="+mn-ea"/>
                <a:cs typeface="+mn-cs"/>
              </a:defRPr>
            </a:lvl6pPr>
            <a:lvl7pPr marL="2971763" indent="-228597" algn="l" defTabSz="457195" rtl="0" eaLnBrk="1" latinLnBrk="0" hangingPunct="1">
              <a:spcBef>
                <a:spcPct val="20000"/>
              </a:spcBef>
              <a:buFont typeface="Arial"/>
              <a:buChar char="•"/>
              <a:defRPr sz="2000" kern="1200">
                <a:solidFill>
                  <a:schemeClr val="tx1"/>
                </a:solidFill>
                <a:latin typeface="+mn-lt"/>
                <a:ea typeface="+mn-ea"/>
                <a:cs typeface="+mn-cs"/>
              </a:defRPr>
            </a:lvl7pPr>
            <a:lvl8pPr marL="3428957" indent="-228597" algn="l" defTabSz="457195" rtl="0" eaLnBrk="1" latinLnBrk="0" hangingPunct="1">
              <a:spcBef>
                <a:spcPct val="20000"/>
              </a:spcBef>
              <a:buFont typeface="Arial"/>
              <a:buChar char="•"/>
              <a:defRPr sz="2000" kern="1200">
                <a:solidFill>
                  <a:schemeClr val="tx1"/>
                </a:solidFill>
                <a:latin typeface="+mn-lt"/>
                <a:ea typeface="+mn-ea"/>
                <a:cs typeface="+mn-cs"/>
              </a:defRPr>
            </a:lvl8pPr>
            <a:lvl9pPr marL="3886152" indent="-228597" algn="l" defTabSz="457195" rtl="0" eaLnBrk="1" latinLnBrk="0" hangingPunct="1">
              <a:spcBef>
                <a:spcPct val="20000"/>
              </a:spcBef>
              <a:buFont typeface="Arial"/>
              <a:buChar char="•"/>
              <a:defRPr sz="2000" kern="1200">
                <a:solidFill>
                  <a:schemeClr val="tx1"/>
                </a:solidFill>
                <a:latin typeface="+mn-lt"/>
                <a:ea typeface="+mn-ea"/>
                <a:cs typeface="+mn-cs"/>
              </a:defRPr>
            </a:lvl9pPr>
          </a:lstStyle>
          <a:p>
            <a:pPr lvl="0"/>
            <a:r>
              <a:rPr lang="en-US" dirty="0"/>
              <a:t>Algorithms must be applied </a:t>
            </a:r>
            <a:r>
              <a:rPr lang="en-US" b="0" dirty="0"/>
              <a:t>every case, every time</a:t>
            </a:r>
          </a:p>
        </p:txBody>
      </p:sp>
      <p:sp>
        <p:nvSpPr>
          <p:cNvPr id="5" name="Content Placeholder 2">
            <a:extLst>
              <a:ext uri="{FF2B5EF4-FFF2-40B4-BE49-F238E27FC236}">
                <a16:creationId xmlns:a16="http://schemas.microsoft.com/office/drawing/2014/main" id="{6A9DF9C4-1584-173B-0B29-BA36EAA16FB0}"/>
              </a:ext>
            </a:extLst>
          </p:cNvPr>
          <p:cNvSpPr>
            <a:spLocks noGrp="1"/>
          </p:cNvSpPr>
          <p:nvPr/>
        </p:nvSpPr>
        <p:spPr bwMode="auto">
          <a:xfrm>
            <a:off x="6505135" y="3429000"/>
            <a:ext cx="2147746" cy="24670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0" indent="0" algn="l" defTabSz="457195" rtl="0" eaLnBrk="1" fontAlgn="base" hangingPunct="1">
              <a:spcBef>
                <a:spcPts val="800"/>
              </a:spcBef>
              <a:spcAft>
                <a:spcPct val="0"/>
              </a:spcAft>
              <a:buFont typeface="Arial" panose="020B0604020202020204" pitchFamily="34" charset="0"/>
              <a:buNone/>
              <a:defRPr sz="2400" b="1" kern="1200">
                <a:solidFill>
                  <a:srgbClr val="535353"/>
                </a:solidFill>
                <a:latin typeface="+mn-lt"/>
                <a:ea typeface="MS PGothic" pitchFamily="34" charset="-128"/>
                <a:cs typeface="ＭＳ Ｐゴシック" charset="0"/>
              </a:defRPr>
            </a:lvl1pPr>
            <a:lvl2pPr marL="0" indent="0" algn="l" defTabSz="457195" rtl="0" eaLnBrk="1" fontAlgn="base" hangingPunct="1">
              <a:spcBef>
                <a:spcPts val="800"/>
              </a:spcBef>
              <a:spcAft>
                <a:spcPct val="0"/>
              </a:spcAft>
              <a:buFont typeface="Arial" pitchFamily="34" charset="0"/>
              <a:buNone/>
              <a:defRPr sz="2000" kern="1200">
                <a:solidFill>
                  <a:srgbClr val="535353"/>
                </a:solidFill>
                <a:latin typeface="+mn-lt"/>
                <a:ea typeface="MS PGothic" pitchFamily="34" charset="-128"/>
                <a:cs typeface="+mn-cs"/>
              </a:defRPr>
            </a:lvl2pPr>
            <a:lvl3pPr marL="914388" indent="-228597" algn="l" defTabSz="457195" rtl="0" eaLnBrk="1" fontAlgn="base" hangingPunct="1">
              <a:spcBef>
                <a:spcPts val="800"/>
              </a:spcBef>
              <a:spcAft>
                <a:spcPct val="0"/>
              </a:spcAft>
              <a:buFont typeface="Wingdings" charset="2"/>
              <a:buChar char="§"/>
              <a:defRPr sz="2400" kern="1200">
                <a:solidFill>
                  <a:srgbClr val="535353"/>
                </a:solidFill>
                <a:latin typeface="+mn-lt"/>
                <a:ea typeface="MS PGothic" pitchFamily="34" charset="-128"/>
                <a:cs typeface="+mn-cs"/>
              </a:defRPr>
            </a:lvl3pPr>
            <a:lvl4pPr marL="1142985" indent="-228597" algn="l" defTabSz="457195" rtl="0" eaLnBrk="1" fontAlgn="base" hangingPunct="1">
              <a:spcBef>
                <a:spcPts val="800"/>
              </a:spcBef>
              <a:spcAft>
                <a:spcPct val="0"/>
              </a:spcAft>
              <a:buFont typeface="Arial" pitchFamily="34" charset="0"/>
              <a:buChar char="–"/>
              <a:defRPr sz="2000" kern="1200">
                <a:solidFill>
                  <a:srgbClr val="535353"/>
                </a:solidFill>
                <a:latin typeface="+mn-lt"/>
                <a:ea typeface="MS PGothic" pitchFamily="34" charset="-128"/>
                <a:cs typeface="+mn-cs"/>
              </a:defRPr>
            </a:lvl4pPr>
            <a:lvl5pPr marL="1371583" indent="-228597" algn="l" defTabSz="457195" rtl="0" eaLnBrk="1" fontAlgn="base" hangingPunct="1">
              <a:spcBef>
                <a:spcPts val="800"/>
              </a:spcBef>
              <a:spcAft>
                <a:spcPct val="0"/>
              </a:spcAft>
              <a:buSzPct val="100000"/>
              <a:buFont typeface="Arial"/>
              <a:buChar char="•"/>
              <a:defRPr sz="2000" kern="1200">
                <a:solidFill>
                  <a:srgbClr val="535353"/>
                </a:solidFill>
                <a:latin typeface="+mn-lt"/>
                <a:ea typeface="MS PGothic" pitchFamily="34" charset="-128"/>
                <a:cs typeface="+mn-cs"/>
              </a:defRPr>
            </a:lvl5pPr>
            <a:lvl6pPr marL="2514569" indent="-228597" algn="l" defTabSz="457195" rtl="0" eaLnBrk="1" latinLnBrk="0" hangingPunct="1">
              <a:spcBef>
                <a:spcPct val="20000"/>
              </a:spcBef>
              <a:buFont typeface="Arial"/>
              <a:buChar char="•"/>
              <a:defRPr sz="2000" kern="1200">
                <a:solidFill>
                  <a:schemeClr val="tx1"/>
                </a:solidFill>
                <a:latin typeface="+mn-lt"/>
                <a:ea typeface="+mn-ea"/>
                <a:cs typeface="+mn-cs"/>
              </a:defRPr>
            </a:lvl6pPr>
            <a:lvl7pPr marL="2971763" indent="-228597" algn="l" defTabSz="457195" rtl="0" eaLnBrk="1" latinLnBrk="0" hangingPunct="1">
              <a:spcBef>
                <a:spcPct val="20000"/>
              </a:spcBef>
              <a:buFont typeface="Arial"/>
              <a:buChar char="•"/>
              <a:defRPr sz="2000" kern="1200">
                <a:solidFill>
                  <a:schemeClr val="tx1"/>
                </a:solidFill>
                <a:latin typeface="+mn-lt"/>
                <a:ea typeface="+mn-ea"/>
                <a:cs typeface="+mn-cs"/>
              </a:defRPr>
            </a:lvl7pPr>
            <a:lvl8pPr marL="3428957" indent="-228597" algn="l" defTabSz="457195" rtl="0" eaLnBrk="1" latinLnBrk="0" hangingPunct="1">
              <a:spcBef>
                <a:spcPct val="20000"/>
              </a:spcBef>
              <a:buFont typeface="Arial"/>
              <a:buChar char="•"/>
              <a:defRPr sz="2000" kern="1200">
                <a:solidFill>
                  <a:schemeClr val="tx1"/>
                </a:solidFill>
                <a:latin typeface="+mn-lt"/>
                <a:ea typeface="+mn-ea"/>
                <a:cs typeface="+mn-cs"/>
              </a:defRPr>
            </a:lvl8pPr>
            <a:lvl9pPr marL="3886152" indent="-228597" algn="l" defTabSz="457195" rtl="0" eaLnBrk="1" latinLnBrk="0" hangingPunct="1">
              <a:spcBef>
                <a:spcPct val="20000"/>
              </a:spcBef>
              <a:buFont typeface="Arial"/>
              <a:buChar char="•"/>
              <a:defRPr sz="2000" kern="1200">
                <a:solidFill>
                  <a:schemeClr val="tx1"/>
                </a:solidFill>
                <a:latin typeface="+mn-lt"/>
                <a:ea typeface="+mn-ea"/>
                <a:cs typeface="+mn-cs"/>
              </a:defRPr>
            </a:lvl9pPr>
          </a:lstStyle>
          <a:p>
            <a:pPr lvl="0"/>
            <a:r>
              <a:rPr lang="en-US" dirty="0"/>
              <a:t>Cases are tracked</a:t>
            </a:r>
            <a:r>
              <a:rPr lang="en-US" b="0" dirty="0"/>
              <a:t> to help ensure good communication and adherence to process</a:t>
            </a:r>
          </a:p>
        </p:txBody>
      </p:sp>
      <p:cxnSp>
        <p:nvCxnSpPr>
          <p:cNvPr id="6" name="Straight Connector 5">
            <a:extLst>
              <a:ext uri="{FF2B5EF4-FFF2-40B4-BE49-F238E27FC236}">
                <a16:creationId xmlns:a16="http://schemas.microsoft.com/office/drawing/2014/main" id="{9ADF0FC7-622D-6691-3134-D7380F9E6D90}"/>
              </a:ext>
            </a:extLst>
          </p:cNvPr>
          <p:cNvCxnSpPr>
            <a:cxnSpLocks/>
          </p:cNvCxnSpPr>
          <p:nvPr/>
        </p:nvCxnSpPr>
        <p:spPr>
          <a:xfrm>
            <a:off x="6146073" y="1658638"/>
            <a:ext cx="0" cy="4651427"/>
          </a:xfrm>
          <a:prstGeom prst="line">
            <a:avLst/>
          </a:prstGeom>
          <a:ln w="12700">
            <a:solidFill>
              <a:schemeClr val="bg2"/>
            </a:solidFill>
          </a:ln>
          <a:effectLst/>
        </p:spPr>
        <p:style>
          <a:lnRef idx="2">
            <a:schemeClr val="accent1"/>
          </a:lnRef>
          <a:fillRef idx="0">
            <a:schemeClr val="accent1"/>
          </a:fillRef>
          <a:effectRef idx="1">
            <a:schemeClr val="accent1"/>
          </a:effectRef>
          <a:fontRef idx="minor">
            <a:schemeClr val="tx1"/>
          </a:fontRef>
        </p:style>
      </p:cxnSp>
      <p:sp>
        <p:nvSpPr>
          <p:cNvPr id="7" name="Content Placeholder 2">
            <a:extLst>
              <a:ext uri="{FF2B5EF4-FFF2-40B4-BE49-F238E27FC236}">
                <a16:creationId xmlns:a16="http://schemas.microsoft.com/office/drawing/2014/main" id="{BCF6ACF1-8495-4747-E6C8-626D8F2700FB}"/>
              </a:ext>
            </a:extLst>
          </p:cNvPr>
          <p:cNvSpPr>
            <a:spLocks noGrp="1"/>
          </p:cNvSpPr>
          <p:nvPr/>
        </p:nvSpPr>
        <p:spPr bwMode="auto">
          <a:xfrm>
            <a:off x="9371006" y="3429000"/>
            <a:ext cx="2189694" cy="23061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0" indent="0" algn="l" defTabSz="457195" rtl="0" eaLnBrk="1" fontAlgn="base" hangingPunct="1">
              <a:spcBef>
                <a:spcPts val="800"/>
              </a:spcBef>
              <a:spcAft>
                <a:spcPct val="0"/>
              </a:spcAft>
              <a:buFont typeface="Arial" panose="020B0604020202020204" pitchFamily="34" charset="0"/>
              <a:buNone/>
              <a:defRPr sz="2400" b="1" kern="1200">
                <a:solidFill>
                  <a:srgbClr val="535353"/>
                </a:solidFill>
                <a:latin typeface="+mn-lt"/>
                <a:ea typeface="MS PGothic" pitchFamily="34" charset="-128"/>
                <a:cs typeface="ＭＳ Ｐゴシック" charset="0"/>
              </a:defRPr>
            </a:lvl1pPr>
            <a:lvl2pPr marL="0" indent="0" algn="l" defTabSz="457195" rtl="0" eaLnBrk="1" fontAlgn="base" hangingPunct="1">
              <a:spcBef>
                <a:spcPts val="800"/>
              </a:spcBef>
              <a:spcAft>
                <a:spcPct val="0"/>
              </a:spcAft>
              <a:buFont typeface="Arial" pitchFamily="34" charset="0"/>
              <a:buNone/>
              <a:defRPr sz="2000" kern="1200">
                <a:solidFill>
                  <a:srgbClr val="535353"/>
                </a:solidFill>
                <a:latin typeface="+mn-lt"/>
                <a:ea typeface="MS PGothic" pitchFamily="34" charset="-128"/>
                <a:cs typeface="+mn-cs"/>
              </a:defRPr>
            </a:lvl2pPr>
            <a:lvl3pPr marL="914388" indent="-228597" algn="l" defTabSz="457195" rtl="0" eaLnBrk="1" fontAlgn="base" hangingPunct="1">
              <a:spcBef>
                <a:spcPts val="800"/>
              </a:spcBef>
              <a:spcAft>
                <a:spcPct val="0"/>
              </a:spcAft>
              <a:buFont typeface="Wingdings" charset="2"/>
              <a:buChar char="§"/>
              <a:defRPr sz="2400" kern="1200">
                <a:solidFill>
                  <a:srgbClr val="535353"/>
                </a:solidFill>
                <a:latin typeface="+mn-lt"/>
                <a:ea typeface="MS PGothic" pitchFamily="34" charset="-128"/>
                <a:cs typeface="+mn-cs"/>
              </a:defRPr>
            </a:lvl3pPr>
            <a:lvl4pPr marL="1142985" indent="-228597" algn="l" defTabSz="457195" rtl="0" eaLnBrk="1" fontAlgn="base" hangingPunct="1">
              <a:spcBef>
                <a:spcPts val="800"/>
              </a:spcBef>
              <a:spcAft>
                <a:spcPct val="0"/>
              </a:spcAft>
              <a:buFont typeface="Arial" pitchFamily="34" charset="0"/>
              <a:buChar char="–"/>
              <a:defRPr sz="2000" kern="1200">
                <a:solidFill>
                  <a:srgbClr val="535353"/>
                </a:solidFill>
                <a:latin typeface="+mn-lt"/>
                <a:ea typeface="MS PGothic" pitchFamily="34" charset="-128"/>
                <a:cs typeface="+mn-cs"/>
              </a:defRPr>
            </a:lvl4pPr>
            <a:lvl5pPr marL="1371583" indent="-228597" algn="l" defTabSz="457195" rtl="0" eaLnBrk="1" fontAlgn="base" hangingPunct="1">
              <a:spcBef>
                <a:spcPts val="800"/>
              </a:spcBef>
              <a:spcAft>
                <a:spcPct val="0"/>
              </a:spcAft>
              <a:buSzPct val="100000"/>
              <a:buFont typeface="Arial"/>
              <a:buChar char="•"/>
              <a:defRPr sz="2000" kern="1200">
                <a:solidFill>
                  <a:srgbClr val="535353"/>
                </a:solidFill>
                <a:latin typeface="+mn-lt"/>
                <a:ea typeface="MS PGothic" pitchFamily="34" charset="-128"/>
                <a:cs typeface="+mn-cs"/>
              </a:defRPr>
            </a:lvl5pPr>
            <a:lvl6pPr marL="2514569" indent="-228597" algn="l" defTabSz="457195" rtl="0" eaLnBrk="1" latinLnBrk="0" hangingPunct="1">
              <a:spcBef>
                <a:spcPct val="20000"/>
              </a:spcBef>
              <a:buFont typeface="Arial"/>
              <a:buChar char="•"/>
              <a:defRPr sz="2000" kern="1200">
                <a:solidFill>
                  <a:schemeClr val="tx1"/>
                </a:solidFill>
                <a:latin typeface="+mn-lt"/>
                <a:ea typeface="+mn-ea"/>
                <a:cs typeface="+mn-cs"/>
              </a:defRPr>
            </a:lvl6pPr>
            <a:lvl7pPr marL="2971763" indent="-228597" algn="l" defTabSz="457195" rtl="0" eaLnBrk="1" latinLnBrk="0" hangingPunct="1">
              <a:spcBef>
                <a:spcPct val="20000"/>
              </a:spcBef>
              <a:buFont typeface="Arial"/>
              <a:buChar char="•"/>
              <a:defRPr sz="2000" kern="1200">
                <a:solidFill>
                  <a:schemeClr val="tx1"/>
                </a:solidFill>
                <a:latin typeface="+mn-lt"/>
                <a:ea typeface="+mn-ea"/>
                <a:cs typeface="+mn-cs"/>
              </a:defRPr>
            </a:lvl7pPr>
            <a:lvl8pPr marL="3428957" indent="-228597" algn="l" defTabSz="457195" rtl="0" eaLnBrk="1" latinLnBrk="0" hangingPunct="1">
              <a:spcBef>
                <a:spcPct val="20000"/>
              </a:spcBef>
              <a:buFont typeface="Arial"/>
              <a:buChar char="•"/>
              <a:defRPr sz="2000" kern="1200">
                <a:solidFill>
                  <a:schemeClr val="tx1"/>
                </a:solidFill>
                <a:latin typeface="+mn-lt"/>
                <a:ea typeface="+mn-ea"/>
                <a:cs typeface="+mn-cs"/>
              </a:defRPr>
            </a:lvl8pPr>
            <a:lvl9pPr marL="3886152" indent="-228597" algn="l" defTabSz="457195" rtl="0" eaLnBrk="1" latinLnBrk="0" hangingPunct="1">
              <a:spcBef>
                <a:spcPct val="20000"/>
              </a:spcBef>
              <a:buFont typeface="Arial"/>
              <a:buChar char="•"/>
              <a:defRPr sz="2000" kern="1200">
                <a:solidFill>
                  <a:schemeClr val="tx1"/>
                </a:solidFill>
                <a:latin typeface="+mn-lt"/>
                <a:ea typeface="+mn-ea"/>
                <a:cs typeface="+mn-cs"/>
              </a:defRPr>
            </a:lvl9pPr>
          </a:lstStyle>
          <a:p>
            <a:pPr lvl="0"/>
            <a:r>
              <a:rPr lang="en-US" b="0" dirty="0"/>
              <a:t>Data is reported to the Betsy Lehman Center for </a:t>
            </a:r>
            <a:r>
              <a:rPr lang="en-US" dirty="0"/>
              <a:t>collective learning</a:t>
            </a:r>
          </a:p>
        </p:txBody>
      </p:sp>
      <p:pic>
        <p:nvPicPr>
          <p:cNvPr id="15" name="Picture 14" descr="A black rectangular object with numbers and arrows&#10;&#10;AI-generated content may be incorrect.">
            <a:extLst>
              <a:ext uri="{FF2B5EF4-FFF2-40B4-BE49-F238E27FC236}">
                <a16:creationId xmlns:a16="http://schemas.microsoft.com/office/drawing/2014/main" id="{A753477C-0F19-5233-20A3-271392820F52}"/>
              </a:ext>
            </a:extLst>
          </p:cNvPr>
          <p:cNvPicPr>
            <a:picLocks noChangeAspect="1"/>
          </p:cNvPicPr>
          <p:nvPr/>
        </p:nvPicPr>
        <p:blipFill>
          <a:blip r:embed="rId3"/>
          <a:stretch>
            <a:fillRect/>
          </a:stretch>
        </p:blipFill>
        <p:spPr>
          <a:xfrm>
            <a:off x="4164459" y="1994456"/>
            <a:ext cx="785813" cy="1005840"/>
          </a:xfrm>
          <a:prstGeom prst="rect">
            <a:avLst/>
          </a:prstGeom>
        </p:spPr>
      </p:pic>
      <p:pic>
        <p:nvPicPr>
          <p:cNvPr id="17" name="Picture 16">
            <a:extLst>
              <a:ext uri="{FF2B5EF4-FFF2-40B4-BE49-F238E27FC236}">
                <a16:creationId xmlns:a16="http://schemas.microsoft.com/office/drawing/2014/main" id="{B959CDFD-B1A5-7AB8-5CC3-EB5896B6105E}"/>
              </a:ext>
            </a:extLst>
          </p:cNvPr>
          <p:cNvPicPr>
            <a:picLocks noChangeAspect="1"/>
          </p:cNvPicPr>
          <p:nvPr/>
        </p:nvPicPr>
        <p:blipFill>
          <a:blip r:embed="rId4"/>
          <a:srcRect/>
          <a:stretch/>
        </p:blipFill>
        <p:spPr>
          <a:xfrm>
            <a:off x="6884376" y="2115793"/>
            <a:ext cx="1283663" cy="815660"/>
          </a:xfrm>
          <a:prstGeom prst="rect">
            <a:avLst/>
          </a:prstGeom>
        </p:spPr>
      </p:pic>
      <p:pic>
        <p:nvPicPr>
          <p:cNvPr id="19" name="Picture 18" descr="A shield with a cross and a check mark&#10;&#10;AI-generated content may be incorrect.">
            <a:extLst>
              <a:ext uri="{FF2B5EF4-FFF2-40B4-BE49-F238E27FC236}">
                <a16:creationId xmlns:a16="http://schemas.microsoft.com/office/drawing/2014/main" id="{DC63DAB6-B796-9B96-CE1A-CFEF21711F37}"/>
              </a:ext>
            </a:extLst>
          </p:cNvPr>
          <p:cNvPicPr>
            <a:picLocks noChangeAspect="1"/>
          </p:cNvPicPr>
          <p:nvPr/>
        </p:nvPicPr>
        <p:blipFill>
          <a:blip r:embed="rId5"/>
          <a:stretch>
            <a:fillRect/>
          </a:stretch>
        </p:blipFill>
        <p:spPr>
          <a:xfrm>
            <a:off x="1095717" y="1978027"/>
            <a:ext cx="943942" cy="1005840"/>
          </a:xfrm>
          <a:prstGeom prst="rect">
            <a:avLst/>
          </a:prstGeom>
        </p:spPr>
      </p:pic>
      <p:pic>
        <p:nvPicPr>
          <p:cNvPr id="21" name="Picture 20" descr="A group of arrows on a black background&#10;&#10;AI-generated content may be incorrect.">
            <a:extLst>
              <a:ext uri="{FF2B5EF4-FFF2-40B4-BE49-F238E27FC236}">
                <a16:creationId xmlns:a16="http://schemas.microsoft.com/office/drawing/2014/main" id="{71CD52C5-BCFF-81AB-E368-98AD8F01150B}"/>
              </a:ext>
            </a:extLst>
          </p:cNvPr>
          <p:cNvPicPr>
            <a:picLocks noChangeAspect="1"/>
          </p:cNvPicPr>
          <p:nvPr/>
        </p:nvPicPr>
        <p:blipFill>
          <a:blip r:embed="rId6"/>
          <a:stretch>
            <a:fillRect/>
          </a:stretch>
        </p:blipFill>
        <p:spPr>
          <a:xfrm>
            <a:off x="9916956" y="2123432"/>
            <a:ext cx="1097280" cy="786286"/>
          </a:xfrm>
          <a:prstGeom prst="rect">
            <a:avLst/>
          </a:prstGeom>
        </p:spPr>
      </p:pic>
    </p:spTree>
    <p:extLst>
      <p:ext uri="{BB962C8B-B14F-4D97-AF65-F5344CB8AC3E}">
        <p14:creationId xmlns:p14="http://schemas.microsoft.com/office/powerpoint/2010/main" val="8134068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06571D6-7F04-C79C-C3EB-EB1BD8955EAD}"/>
              </a:ext>
            </a:extLst>
          </p:cNvPr>
          <p:cNvSpPr>
            <a:spLocks noGrp="1"/>
          </p:cNvSpPr>
          <p:nvPr>
            <p:ph type="sldNum" sz="quarter" idx="10"/>
          </p:nvPr>
        </p:nvSpPr>
        <p:spPr/>
        <p:txBody>
          <a:bodyPr/>
          <a:lstStyle/>
          <a:p>
            <a:pPr>
              <a:defRPr/>
            </a:pPr>
            <a:fld id="{A8568E0D-40EB-4D7C-BCCC-1906CA830F47}" type="slidenum">
              <a:rPr lang="en-US" altLang="en-US" smtClean="0"/>
              <a:pPr>
                <a:defRPr/>
              </a:pPr>
              <a:t>9</a:t>
            </a:fld>
            <a:endParaRPr lang="en-US" altLang="en-US"/>
          </a:p>
        </p:txBody>
      </p:sp>
      <p:sp>
        <p:nvSpPr>
          <p:cNvPr id="2" name="Title 1">
            <a:extLst>
              <a:ext uri="{FF2B5EF4-FFF2-40B4-BE49-F238E27FC236}">
                <a16:creationId xmlns:a16="http://schemas.microsoft.com/office/drawing/2014/main" id="{88804599-BA71-FD3A-8AD4-4689A6FBEF22}"/>
              </a:ext>
            </a:extLst>
          </p:cNvPr>
          <p:cNvSpPr>
            <a:spLocks noGrp="1"/>
          </p:cNvSpPr>
          <p:nvPr>
            <p:ph type="ctrTitle"/>
          </p:nvPr>
        </p:nvSpPr>
        <p:spPr/>
        <p:txBody>
          <a:bodyPr/>
          <a:lstStyle/>
          <a:p>
            <a:r>
              <a:rPr lang="en-US"/>
              <a:t>How it works </a:t>
            </a:r>
          </a:p>
        </p:txBody>
      </p:sp>
      <p:sp>
        <p:nvSpPr>
          <p:cNvPr id="3" name="Subtitle 2">
            <a:extLst>
              <a:ext uri="{FF2B5EF4-FFF2-40B4-BE49-F238E27FC236}">
                <a16:creationId xmlns:a16="http://schemas.microsoft.com/office/drawing/2014/main" id="{F7ED6BBF-72FA-0FC5-F32F-F69842641566}"/>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21032923"/>
      </p:ext>
    </p:extLst>
  </p:cSld>
  <p:clrMapOvr>
    <a:masterClrMapping/>
  </p:clrMapOvr>
</p:sld>
</file>

<file path=ppt/theme/theme1.xml><?xml version="1.0" encoding="utf-8"?>
<a:theme xmlns:a="http://schemas.openxmlformats.org/drawingml/2006/main" name="BLC_PowerPoint_Template">
  <a:themeElements>
    <a:clrScheme name="BLC_theme1">
      <a:dk1>
        <a:sysClr val="windowText" lastClr="000000"/>
      </a:dk1>
      <a:lt1>
        <a:sysClr val="window" lastClr="FFFFFF"/>
      </a:lt1>
      <a:dk2>
        <a:srgbClr val="005480"/>
      </a:dk2>
      <a:lt2>
        <a:srgbClr val="D0D0D0"/>
      </a:lt2>
      <a:accent1>
        <a:srgbClr val="005480"/>
      </a:accent1>
      <a:accent2>
        <a:srgbClr val="CC6600"/>
      </a:accent2>
      <a:accent3>
        <a:srgbClr val="CC9933"/>
      </a:accent3>
      <a:accent4>
        <a:srgbClr val="535353"/>
      </a:accent4>
      <a:accent5>
        <a:srgbClr val="3D6B8A"/>
      </a:accent5>
      <a:accent6>
        <a:srgbClr val="005480"/>
      </a:accent6>
      <a:hlink>
        <a:srgbClr val="CC6600"/>
      </a:hlink>
      <a:folHlink>
        <a:srgbClr val="CC66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D4EB9809-E4FE-5F4C-84DC-920F063456B3}" vid="{D1E35754-871C-254E-9988-385D579BA0B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BA6BD6170C9164DA490496C365FD2E6" ma:contentTypeVersion="22" ma:contentTypeDescription="Create a new document." ma:contentTypeScope="" ma:versionID="a2ff7bcfacb86329ee405ddfd11bd873">
  <xsd:schema xmlns:xsd="http://www.w3.org/2001/XMLSchema" xmlns:xs="http://www.w3.org/2001/XMLSchema" xmlns:p="http://schemas.microsoft.com/office/2006/metadata/properties" xmlns:ns2="f1544004-7248-4312-b2d4-855665d7a2f6" xmlns:ns3="257aff42-bc22-40b0-a140-1b9cabdf45a7" targetNamespace="http://schemas.microsoft.com/office/2006/metadata/properties" ma:root="true" ma:fieldsID="09289b55456e46ba2e0c1a8011b4de28" ns2:_="" ns3:_="">
    <xsd:import namespace="f1544004-7248-4312-b2d4-855665d7a2f6"/>
    <xsd:import namespace="257aff42-bc22-40b0-a140-1b9cabdf45a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MediaLengthInSeconds" minOccurs="0"/>
                <xsd:element ref="ns2:MediaServiceLocation"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1544004-7248-4312-b2d4-855665d7a2f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MediaServiceLocation" ma:index="18"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a9506d4-cf35-41b9-9e25-5432453bcc6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57aff42-bc22-40b0-a140-1b9cabdf45a7"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499c4771-f5f6-482d-a084-90b8e7e51928}" ma:internalName="TaxCatchAll" ma:showField="CatchAllData" ma:web="257aff42-bc22-40b0-a140-1b9cabdf45a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257aff42-bc22-40b0-a140-1b9cabdf45a7">
      <UserInfo>
        <DisplayName>Elisabeth Palacios</DisplayName>
        <AccountId>22</AccountId>
        <AccountType/>
      </UserInfo>
    </SharedWithUsers>
    <MediaLengthInSeconds xmlns="f1544004-7248-4312-b2d4-855665d7a2f6" xsi:nil="true"/>
    <TaxCatchAll xmlns="257aff42-bc22-40b0-a140-1b9cabdf45a7" xsi:nil="true"/>
    <lcf76f155ced4ddcb4097134ff3c332f xmlns="f1544004-7248-4312-b2d4-855665d7a2f6">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8DC6232-F5CD-4CF6-86BE-AB6E3B21D1B4}">
  <ds:schemaRefs>
    <ds:schemaRef ds:uri="257aff42-bc22-40b0-a140-1b9cabdf45a7"/>
    <ds:schemaRef ds:uri="f1544004-7248-4312-b2d4-855665d7a2f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027F06B4-47CB-4B5C-9C4F-2B96BC533D45}">
  <ds:schemaRefs>
    <ds:schemaRef ds:uri="http://schemas.microsoft.com/sharepoint/v3/contenttype/forms"/>
  </ds:schemaRefs>
</ds:datastoreItem>
</file>

<file path=customXml/itemProps3.xml><?xml version="1.0" encoding="utf-8"?>
<ds:datastoreItem xmlns:ds="http://schemas.openxmlformats.org/officeDocument/2006/customXml" ds:itemID="{AC78D25E-006D-4E2C-92FB-48169DF85966}">
  <ds:schemaRefs>
    <ds:schemaRef ds:uri="http://purl.org/dc/dcmitype/"/>
    <ds:schemaRef ds:uri="http://purl.org/dc/elements/1.1/"/>
    <ds:schemaRef ds:uri="http://schemas.microsoft.com/office/2006/documentManagement/types"/>
    <ds:schemaRef ds:uri="http://purl.org/dc/terms/"/>
    <ds:schemaRef ds:uri="http://www.w3.org/XML/1998/namespace"/>
    <ds:schemaRef ds:uri="257aff42-bc22-40b0-a140-1b9cabdf45a7"/>
    <ds:schemaRef ds:uri="http://schemas.openxmlformats.org/package/2006/metadata/core-properties"/>
    <ds:schemaRef ds:uri="http://schemas.microsoft.com/office/2006/metadata/properties"/>
    <ds:schemaRef ds:uri="http://schemas.microsoft.com/office/infopath/2007/PartnerControls"/>
    <ds:schemaRef ds:uri="f1544004-7248-4312-b2d4-855665d7a2f6"/>
  </ds:schemaRefs>
</ds:datastoreItem>
</file>

<file path=docProps/app.xml><?xml version="1.0" encoding="utf-8"?>
<Properties xmlns="http://schemas.openxmlformats.org/officeDocument/2006/extended-properties" xmlns:vt="http://schemas.openxmlformats.org/officeDocument/2006/docPropsVTypes">
  <Template>BLC_PowerPoint_Template</Template>
  <TotalTime>198</TotalTime>
  <Words>1984</Words>
  <Application>Microsoft Macintosh PowerPoint</Application>
  <PresentationFormat>Widescreen</PresentationFormat>
  <Paragraphs>177</Paragraphs>
  <Slides>24</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MS PGothic</vt:lpstr>
      <vt:lpstr>Arial</vt:lpstr>
      <vt:lpstr>Calibri</vt:lpstr>
      <vt:lpstr>Courier New</vt:lpstr>
      <vt:lpstr>Wingdings</vt:lpstr>
      <vt:lpstr>BLC_PowerPoint_Template</vt:lpstr>
      <vt:lpstr>Communication, Apology and Resolution (CARe): How adverse events are addressed with CARe at [INSERT YOUR FACILITY NAME HERE]</vt:lpstr>
      <vt:lpstr>Background </vt:lpstr>
      <vt:lpstr>[Facility name] CARe Information</vt:lpstr>
      <vt:lpstr>About CARe </vt:lpstr>
      <vt:lpstr>Communication, Apology and Resolution: The basics</vt:lpstr>
      <vt:lpstr>Why use CARe?</vt:lpstr>
      <vt:lpstr>What does the data show?*</vt:lpstr>
      <vt:lpstr>CARe: A rigorous program</vt:lpstr>
      <vt:lpstr>How it works </vt:lpstr>
      <vt:lpstr>Which adverse events are CARe cases? </vt:lpstr>
      <vt:lpstr>Initial communication</vt:lpstr>
      <vt:lpstr>CARe adverse event pathway</vt:lpstr>
      <vt:lpstr>Core of the CARe process</vt:lpstr>
      <vt:lpstr>PowerPoint Presentation</vt:lpstr>
      <vt:lpstr>PowerPoint Presentation</vt:lpstr>
      <vt:lpstr>Resolution conversations</vt:lpstr>
      <vt:lpstr>Support resources </vt:lpstr>
      <vt:lpstr>Support for patients and families</vt:lpstr>
      <vt:lpstr>Peer support for providers</vt:lpstr>
      <vt:lpstr>Additional resources </vt:lpstr>
      <vt:lpstr>More information on CARe </vt:lpstr>
      <vt:lpstr>Betsy Lehman Center and CARe</vt:lpstr>
      <vt:lpstr>Appendix</vt:lpstr>
      <vt:lpstr>Articles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9th Annual  Communication, Apology and Resolution Forum  Part 2</dc:title>
  <dc:creator>Melinda VanNiel</dc:creator>
  <cp:lastModifiedBy>Michelle Woodward</cp:lastModifiedBy>
  <cp:revision>158</cp:revision>
  <cp:lastPrinted>2014-10-15T16:29:18Z</cp:lastPrinted>
  <dcterms:created xsi:type="dcterms:W3CDTF">2022-05-03T13:56:03Z</dcterms:created>
  <dcterms:modified xsi:type="dcterms:W3CDTF">2025-08-29T15:47:29Z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0x0101004BA6BD6170C9164DA490496C365FD2E6</vt:lpwstr>
  </property>
  <property fmtid="{D5CDD505-2E9C-101B-9397-08002B2CF9AE}" pid="3" name="Order">
    <vt:r8>1773000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riggerFlowInfo">
    <vt:lpwstr/>
  </property>
  <property fmtid="{D5CDD505-2E9C-101B-9397-08002B2CF9AE}" pid="8" name="ComplianceAssetId">
    <vt:lpwstr/>
  </property>
  <property fmtid="{D5CDD505-2E9C-101B-9397-08002B2CF9AE}" pid="9" name="TemplateUrl">
    <vt:lpwstr/>
  </property>
  <property fmtid="{D5CDD505-2E9C-101B-9397-08002B2CF9AE}" pid="10" name="MediaServiceImageTags">
    <vt:lpwstr/>
  </property>
</Properties>
</file>