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7CAE"/>
    <a:srgbClr val="0066AF"/>
    <a:srgbClr val="CC9933"/>
    <a:srgbClr val="FFC0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97"/>
    <p:restoredTop sz="94674"/>
  </p:normalViewPr>
  <p:slideViewPr>
    <p:cSldViewPr snapToGrid="0" snapToObjects="1">
      <p:cViewPr>
        <p:scale>
          <a:sx n="114" d="100"/>
          <a:sy n="114" d="100"/>
        </p:scale>
        <p:origin x="72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50439-D3E1-3447-B576-9D0DDE5A5127}" type="datetimeFigureOut">
              <a:rPr lang="en-US" smtClean="0"/>
              <a:t>9/28/20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D28F86-AA04-BF4D-BA57-CE112399C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383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D28F86-AA04-BF4D-BA57-CE112399C3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405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91042-356A-0D43-92A5-8EB810BA7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52764C-DBBD-4746-95B2-F228BAD6D9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9E4EB-C173-4E49-BAB2-5315C2052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A035-26ED-CB4A-8259-ADA800836CD6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01FC8-92E7-3441-A8C4-99148C8CB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D7315-141A-2E4D-842B-BEE964811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3192-23D3-D54B-AE2A-CFC2F3F5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617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52054-5988-0943-8047-E163EA8E9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E2FF50-954A-CC4F-AB0D-5630A61BD3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5FAE9-F39E-B341-93A5-B557F5A51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A035-26ED-CB4A-8259-ADA800836CD6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7EB7C3-24A2-A046-905C-A85DC4879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39CFB-B0C9-0842-885A-C4FFEE0CF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3192-23D3-D54B-AE2A-CFC2F3F5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70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DEEB0E3-0072-0D41-983A-C2F284DCFE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BD14D5-0CB4-1747-9610-945393A8C4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5C98D-87A9-304F-A8B2-C6C876109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A035-26ED-CB4A-8259-ADA800836CD6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1B329-F381-3A4A-A4B6-AECBBAA49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E840F-B67E-CC4C-AEFF-ECC12B791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3192-23D3-D54B-AE2A-CFC2F3F5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312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rgbClr val="0155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2D59E-CE12-AD43-9110-65DE44FC3D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11882"/>
            <a:ext cx="10515600" cy="2387600"/>
          </a:xfrm>
        </p:spPr>
        <p:txBody>
          <a:bodyPr anchor="b"/>
          <a:lstStyle>
            <a:lvl1pPr algn="l">
              <a:defRPr sz="6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1AA313-4644-C44E-960B-792BA06B0E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3674107"/>
            <a:ext cx="10515599" cy="1655762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66A43EC-11EB-C84A-BD13-8854EACB51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1732996" y="5099890"/>
            <a:ext cx="1448520" cy="111188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B47FD59-2B04-DB45-9B08-02639DDD41B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</a:blip>
          <a:stretch>
            <a:fillRect/>
          </a:stretch>
        </p:blipFill>
        <p:spPr>
          <a:xfrm>
            <a:off x="10094229" y="590465"/>
            <a:ext cx="502121" cy="50212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8626100-3DA3-234C-B996-864F3F87229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35000"/>
          </a:blip>
          <a:stretch>
            <a:fillRect/>
          </a:stretch>
        </p:blipFill>
        <p:spPr>
          <a:xfrm>
            <a:off x="269297" y="136556"/>
            <a:ext cx="653816" cy="65612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7E087B6-6A8E-7441-BA09-02C3961203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9428857" y="5172145"/>
            <a:ext cx="530631" cy="40731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19348AD-64D7-BF41-9C47-5D1D1FDD9B1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11687261" y="3817437"/>
            <a:ext cx="1009478" cy="100947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2780316-89B5-8E48-8FCC-8F9B5E334F9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-232824" y="1731270"/>
            <a:ext cx="502121" cy="50212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5CA47F3-605F-1B4F-B4EC-4BF77A7F4B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 rot="2505555">
            <a:off x="2901912" y="-272471"/>
            <a:ext cx="909746" cy="69832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B851B9E-9AB2-894C-A6FF-59463A47A6C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20000"/>
          </a:blip>
          <a:stretch>
            <a:fillRect/>
          </a:stretch>
        </p:blipFill>
        <p:spPr>
          <a:xfrm>
            <a:off x="11186153" y="312031"/>
            <a:ext cx="1005932" cy="100947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2C5647D-CCEB-7F4B-A400-3806219D081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35000"/>
          </a:blip>
          <a:stretch>
            <a:fillRect/>
          </a:stretch>
        </p:blipFill>
        <p:spPr>
          <a:xfrm>
            <a:off x="345497" y="4501988"/>
            <a:ext cx="501416" cy="503184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4045EA2-8670-1C45-83D9-306BEB7FDA1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20000"/>
          </a:blip>
          <a:stretch>
            <a:fillRect/>
          </a:stretch>
        </p:blipFill>
        <p:spPr>
          <a:xfrm>
            <a:off x="8369702" y="992122"/>
            <a:ext cx="886242" cy="88936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53EAE9EB-C928-5842-BA72-87FEF5B537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6175466" y="590465"/>
            <a:ext cx="580012" cy="445216"/>
          </a:xfrm>
          <a:prstGeom prst="rect">
            <a:avLst/>
          </a:prstGeom>
        </p:spPr>
      </p:pic>
      <p:sp>
        <p:nvSpPr>
          <p:cNvPr id="30" name="Content Placeholder 29">
            <a:extLst>
              <a:ext uri="{FF2B5EF4-FFF2-40B4-BE49-F238E27FC236}">
                <a16:creationId xmlns:a16="http://schemas.microsoft.com/office/drawing/2014/main" id="{A3BC8809-DA2D-514C-AAC8-7AF000A9051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198" y="6157750"/>
            <a:ext cx="10515600" cy="388219"/>
          </a:xfrm>
        </p:spPr>
        <p:txBody>
          <a:bodyPr>
            <a:noAutofit/>
          </a:bodyPr>
          <a:lstStyle>
            <a:lvl1pPr marL="0" indent="0" algn="r">
              <a:buNone/>
              <a:defRPr sz="1400">
                <a:solidFill>
                  <a:srgbClr val="CC9933"/>
                </a:solidFill>
              </a:defRPr>
            </a:lvl1pPr>
            <a:lvl2pPr algn="r">
              <a:defRPr sz="1200">
                <a:solidFill>
                  <a:srgbClr val="CC9933"/>
                </a:solidFill>
              </a:defRPr>
            </a:lvl2pPr>
            <a:lvl3pPr algn="r">
              <a:defRPr sz="1200">
                <a:solidFill>
                  <a:srgbClr val="CC9933"/>
                </a:solidFill>
              </a:defRPr>
            </a:lvl3pPr>
            <a:lvl4pPr algn="r">
              <a:defRPr sz="1200">
                <a:solidFill>
                  <a:srgbClr val="CC9933"/>
                </a:solidFill>
              </a:defRPr>
            </a:lvl4pPr>
            <a:lvl5pPr algn="r">
              <a:defRPr sz="1200">
                <a:solidFill>
                  <a:srgbClr val="CC993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2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38148-5CEE-5642-BFB5-5EC81DA30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789DD-9944-9A45-AB29-4FE1CE552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E11B5-30BA-EF4D-8DD4-0D956214F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A035-26ED-CB4A-8259-ADA800836CD6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97773-BA56-4948-ABB2-08381CB30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3113F-1106-FF4C-A2B5-68F42C14C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3192-23D3-D54B-AE2A-CFC2F3F5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39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CD4A8-E998-214E-BE66-47CF1D065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7FA478-F171-CA44-8880-9F3D345CC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827A6-3352-8047-AA14-5806B9636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A035-26ED-CB4A-8259-ADA800836CD6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4E950-4AE2-C747-9D64-857ACAC18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F8BCE-B980-9F46-9C02-755D4FE40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3192-23D3-D54B-AE2A-CFC2F3F5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801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8F68E-E98D-2B43-AC2E-5243A38D8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0A3C4-3E0E-4740-A443-4720DE312F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405DEC-1D1A-EC4D-B6B1-A6372C096F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285757-F119-C840-B967-EB1A0ED9E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A035-26ED-CB4A-8259-ADA800836CD6}" type="datetimeFigureOut">
              <a:rPr lang="en-US" smtClean="0"/>
              <a:t>9/28/20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86B239-8F29-EA49-8075-BE7002EDA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77E02A-3642-CE47-9D38-B3B9A27BA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3192-23D3-D54B-AE2A-CFC2F3F5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407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178BC-3993-944F-8CE5-97D940090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47BBE8-9D64-8644-954D-A6544E05C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7A3A2C-3649-1E42-AAC1-B090545E2B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3C5468-6651-7E41-B1F1-9B34FE0728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B64881-DECD-8447-B8BB-2336F99E68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30C8D1-C4AD-0747-9941-7B122C667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A035-26ED-CB4A-8259-ADA800836CD6}" type="datetimeFigureOut">
              <a:rPr lang="en-US" smtClean="0"/>
              <a:t>9/28/20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274DD1-796B-BB41-900C-0548B8E80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E95AE2-F781-B146-9616-D7E993268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3192-23D3-D54B-AE2A-CFC2F3F5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602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E8609-9C76-AD47-B6F6-D71BC0026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DF5A40-0ACA-A54C-9E85-1DB40193C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A035-26ED-CB4A-8259-ADA800836CD6}" type="datetimeFigureOut">
              <a:rPr lang="en-US" smtClean="0"/>
              <a:t>9/28/20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B7A12D-69C5-824A-A6EE-265B97A34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00C354-7013-0D4F-852A-2C7A584FB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3192-23D3-D54B-AE2A-CFC2F3F5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249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ABC5B8-2ADC-3A42-B131-2D4F7F5AF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A035-26ED-CB4A-8259-ADA800836CD6}" type="datetimeFigureOut">
              <a:rPr lang="en-US" smtClean="0"/>
              <a:t>9/28/20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78AF29-1153-D14C-807E-B2237A949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8AEDB5-5128-5147-9569-FD3CC750B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3192-23D3-D54B-AE2A-CFC2F3F5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744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4672B-0F20-4C47-BE3A-106FAAFC9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96A39-DA55-354E-9146-43FBF3D5EC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B123CF-44DC-234F-991C-5BD30E6B71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B915A7-FA96-5B40-9F39-879514FE5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A035-26ED-CB4A-8259-ADA800836CD6}" type="datetimeFigureOut">
              <a:rPr lang="en-US" smtClean="0"/>
              <a:t>9/28/20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C68967-C23D-C547-9716-720A29945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007381-670C-9145-888E-61F7089B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3192-23D3-D54B-AE2A-CFC2F3F5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692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D5DC0-F0C8-954C-B630-D295DF6AE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902FF7-E862-D541-BF7F-B67EB34E5D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F25F57-75B2-BB4E-84CB-1CDE7901C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2C93DC-A116-3043-8606-C493C0C6F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8A035-26ED-CB4A-8259-ADA800836CD6}" type="datetimeFigureOut">
              <a:rPr lang="en-US" smtClean="0"/>
              <a:t>9/28/20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7E2F17-450D-EA4C-A6D0-8B8BA7D65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DCB8B-2B57-2645-9562-EFB63B62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E3192-23D3-D54B-AE2A-CFC2F3F5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162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C1DFA3-D745-0442-AD58-C20E48E60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021D42-3AEF-9840-855B-2C374B0AF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6DBB4-F93E-BC48-AA51-64EC269C1B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8A035-26ED-CB4A-8259-ADA800836CD6}" type="datetimeFigureOut">
              <a:rPr lang="en-US" smtClean="0"/>
              <a:t>9/28/20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AE7466-0605-214F-BC53-43A9A9FB57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E9E77F-234B-DB49-9DCF-32F3774AE6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E3192-23D3-D54B-AE2A-CFC2F3F5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59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FA4257A9-C34E-0A48-BACF-C0F8546EE560}"/>
              </a:ext>
            </a:extLst>
          </p:cNvPr>
          <p:cNvSpPr/>
          <p:nvPr/>
        </p:nvSpPr>
        <p:spPr>
          <a:xfrm>
            <a:off x="679831" y="1198822"/>
            <a:ext cx="4794402" cy="2947514"/>
          </a:xfrm>
          <a:prstGeom prst="roundRect">
            <a:avLst/>
          </a:prstGeom>
          <a:solidFill>
            <a:srgbClr val="CC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7EF8DC-7AE5-3F45-8E56-778EEBE8D025}"/>
              </a:ext>
            </a:extLst>
          </p:cNvPr>
          <p:cNvSpPr txBox="1"/>
          <p:nvPr/>
        </p:nvSpPr>
        <p:spPr>
          <a:xfrm>
            <a:off x="1074051" y="1478479"/>
            <a:ext cx="387373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Don’t come to work if you are sick</a:t>
            </a:r>
          </a:p>
          <a:p>
            <a:pPr>
              <a:spcAft>
                <a:spcPts val="1200"/>
              </a:spcAft>
            </a:pPr>
            <a:r>
              <a:rPr lang="en-US" sz="1600" dirty="0">
                <a:solidFill>
                  <a:schemeClr val="bg1"/>
                </a:solidFill>
              </a:rPr>
              <a:t>Be extra careful if you don’t feel well. Do you have a fever? Sore throat? Diarrhea? You could be sick and don’t want to spread your sickness to others.”</a:t>
            </a:r>
          </a:p>
          <a:p>
            <a:pPr>
              <a:spcAft>
                <a:spcPts val="1200"/>
              </a:spcAft>
            </a:pPr>
            <a:r>
              <a:rPr lang="en-US" sz="1600" dirty="0">
                <a:solidFill>
                  <a:schemeClr val="bg1"/>
                </a:solidFill>
              </a:rPr>
              <a:t>Call your supervisor if you feel sick. Stay home. Stay away from others. Call the doctor.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08E73F1C-39A2-7148-9FFF-18C85028745F}"/>
              </a:ext>
            </a:extLst>
          </p:cNvPr>
          <p:cNvSpPr/>
          <p:nvPr/>
        </p:nvSpPr>
        <p:spPr>
          <a:xfrm>
            <a:off x="2172419" y="3963623"/>
            <a:ext cx="8045520" cy="1868464"/>
          </a:xfrm>
          <a:prstGeom prst="roundRect">
            <a:avLst/>
          </a:prstGeom>
          <a:solidFill>
            <a:srgbClr val="347C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D2298C-DB56-634B-B9DF-718E625CD86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6418421"/>
            <a:ext cx="10515600" cy="256434"/>
          </a:xfrm>
        </p:spPr>
        <p:txBody>
          <a:bodyPr/>
          <a:lstStyle/>
          <a:p>
            <a:pPr algn="ctr"/>
            <a:r>
              <a:rPr lang="en-US" dirty="0"/>
              <a:t>©2020 Betsy Lehman Center for Patient Safety ● For more information visit </a:t>
            </a:r>
            <a:r>
              <a:rPr lang="en-US" u="sng" dirty="0" err="1"/>
              <a:t>BetsyLehmanCenterMA.gov</a:t>
            </a:r>
            <a:r>
              <a:rPr lang="en-US" u="sng" dirty="0"/>
              <a:t>/</a:t>
            </a:r>
            <a:r>
              <a:rPr lang="en-US" u="sng" dirty="0" err="1"/>
              <a:t>HomeCare</a:t>
            </a:r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383E79E7-444D-5F4C-BAF2-6C0E39875852}"/>
              </a:ext>
            </a:extLst>
          </p:cNvPr>
          <p:cNvSpPr/>
          <p:nvPr/>
        </p:nvSpPr>
        <p:spPr>
          <a:xfrm>
            <a:off x="5166590" y="714546"/>
            <a:ext cx="6368526" cy="3506957"/>
          </a:xfrm>
          <a:prstGeom prst="roundRect">
            <a:avLst/>
          </a:prstGeom>
          <a:solidFill>
            <a:srgbClr val="CC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9F1D40-C62A-C44E-866B-C99052554974}"/>
              </a:ext>
            </a:extLst>
          </p:cNvPr>
          <p:cNvSpPr/>
          <p:nvPr/>
        </p:nvSpPr>
        <p:spPr>
          <a:xfrm>
            <a:off x="5511548" y="978967"/>
            <a:ext cx="5635735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Practice good hygiene at work and at home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</a:rPr>
              <a:t>Wash your hands often. 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</a:rPr>
              <a:t>Use soap and water or hand sanitizer. Always clean hands for at least 20 seconds.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</a:rPr>
              <a:t>Use disinfectant 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</a:rPr>
              <a:t>to clean things that others will touch too. Door handles and counters are examples.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</a:rPr>
              <a:t>Don’t share food with others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</a:rPr>
              <a:t>. Limit the number of people in the break room at work. Eat outside when possible.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latin typeface="Calibri" panose="020F0502020204030204" pitchFamily="34" charset="0"/>
              </a:rPr>
              <a:t>Don’t get too close to other people. </a:t>
            </a:r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</a:rPr>
              <a:t>Keep at least 6 feet away whenever you can. </a:t>
            </a:r>
            <a:endParaRPr lang="en-US" sz="1600" dirty="0"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9EDB67E-D3CE-8449-B39E-3CE103622E1A}"/>
              </a:ext>
            </a:extLst>
          </p:cNvPr>
          <p:cNvSpPr txBox="1"/>
          <p:nvPr/>
        </p:nvSpPr>
        <p:spPr>
          <a:xfrm>
            <a:off x="2658379" y="4300743"/>
            <a:ext cx="709511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b="1" dirty="0">
                <a:solidFill>
                  <a:schemeClr val="bg1"/>
                </a:solidFill>
              </a:rPr>
              <a:t>Know how to safely use PPE </a:t>
            </a:r>
          </a:p>
          <a:p>
            <a:pPr>
              <a:spcAft>
                <a:spcPts val="1200"/>
              </a:spcAft>
            </a:pPr>
            <a:r>
              <a:rPr lang="en-US" sz="1600" dirty="0">
                <a:solidFill>
                  <a:schemeClr val="bg1"/>
                </a:solidFill>
              </a:rPr>
              <a:t>You may need to wear personal protective equipment (PPE) at work. Make sure you know how to use it safely. Go to </a:t>
            </a:r>
            <a:r>
              <a:rPr lang="en-US" sz="1600" u="sng" dirty="0" err="1">
                <a:solidFill>
                  <a:schemeClr val="bg1"/>
                </a:solidFill>
              </a:rPr>
              <a:t>BetsyLehmanCenterMA.gov</a:t>
            </a:r>
            <a:r>
              <a:rPr lang="en-US" sz="1600" u="sng" dirty="0">
                <a:solidFill>
                  <a:schemeClr val="bg1"/>
                </a:solidFill>
              </a:rPr>
              <a:t>/</a:t>
            </a:r>
            <a:r>
              <a:rPr lang="en-US" sz="1600" u="sng" dirty="0" err="1">
                <a:solidFill>
                  <a:schemeClr val="bg1"/>
                </a:solidFill>
              </a:rPr>
              <a:t>HomeCare</a:t>
            </a:r>
            <a:r>
              <a:rPr lang="en-US" sz="1600" u="sng" dirty="0">
                <a:solidFill>
                  <a:schemeClr val="bg1"/>
                </a:solidFill>
              </a:rPr>
              <a:t> </a:t>
            </a:r>
            <a:r>
              <a:rPr lang="en-US" sz="1600" dirty="0">
                <a:solidFill>
                  <a:schemeClr val="bg1"/>
                </a:solidFill>
              </a:rPr>
              <a:t>to watch a video with a best practice for putting on and taking off PPE.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133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1074</TotalTime>
  <Words>223</Words>
  <Application>Microsoft Macintosh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8</cp:revision>
  <dcterms:created xsi:type="dcterms:W3CDTF">2020-09-23T12:16:31Z</dcterms:created>
  <dcterms:modified xsi:type="dcterms:W3CDTF">2020-09-28T18:10:14Z</dcterms:modified>
</cp:coreProperties>
</file>